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10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7" r:id="rId3"/>
    <p:sldId id="369" r:id="rId4"/>
    <p:sldId id="377" r:id="rId5"/>
    <p:sldId id="335" r:id="rId6"/>
    <p:sldId id="288" r:id="rId7"/>
    <p:sldId id="336" r:id="rId8"/>
    <p:sldId id="419" r:id="rId9"/>
    <p:sldId id="301" r:id="rId10"/>
    <p:sldId id="407" r:id="rId11"/>
    <p:sldId id="409" r:id="rId12"/>
    <p:sldId id="410" r:id="rId13"/>
    <p:sldId id="411" r:id="rId14"/>
    <p:sldId id="341" r:id="rId15"/>
    <p:sldId id="379" r:id="rId16"/>
    <p:sldId id="380" r:id="rId17"/>
    <p:sldId id="381" r:id="rId18"/>
    <p:sldId id="382" r:id="rId19"/>
    <p:sldId id="384" r:id="rId20"/>
    <p:sldId id="387" r:id="rId21"/>
    <p:sldId id="329" r:id="rId22"/>
    <p:sldId id="367" r:id="rId23"/>
    <p:sldId id="320" r:id="rId24"/>
    <p:sldId id="372" r:id="rId25"/>
    <p:sldId id="393" r:id="rId26"/>
    <p:sldId id="394" r:id="rId27"/>
    <p:sldId id="359" r:id="rId28"/>
    <p:sldId id="392" r:id="rId29"/>
    <p:sldId id="416" r:id="rId30"/>
    <p:sldId id="417" r:id="rId31"/>
    <p:sldId id="396" r:id="rId32"/>
    <p:sldId id="418" r:id="rId33"/>
    <p:sldId id="397" r:id="rId34"/>
    <p:sldId id="413" r:id="rId35"/>
    <p:sldId id="414" r:id="rId36"/>
    <p:sldId id="402" r:id="rId37"/>
    <p:sldId id="389" r:id="rId38"/>
    <p:sldId id="391" r:id="rId39"/>
    <p:sldId id="390" r:id="rId40"/>
    <p:sldId id="400" r:id="rId41"/>
    <p:sldId id="401" r:id="rId42"/>
    <p:sldId id="403" r:id="rId43"/>
  </p:sldIdLst>
  <p:sldSz cx="9144000" cy="6858000" type="screen4x3"/>
  <p:notesSz cx="6797675" cy="987425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A8C7EA"/>
    <a:srgbClr val="FF9900"/>
    <a:srgbClr val="9EB9DA"/>
    <a:srgbClr val="7BABD7"/>
    <a:srgbClr val="81AFD9"/>
    <a:srgbClr val="5887C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799B23B-EC83-4686-B30A-512413B5E67A}" styleName="淺色樣式 3 - 輔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淺色樣式 2 - 輔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939" autoAdjust="0"/>
  </p:normalViewPr>
  <p:slideViewPr>
    <p:cSldViewPr>
      <p:cViewPr>
        <p:scale>
          <a:sx n="100" d="100"/>
          <a:sy n="100" d="100"/>
        </p:scale>
        <p:origin x="-1296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ob\Desktop\Documents\Thesis\Experiment%20Result\20110511\2011051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ob\Desktop\Documents\Thesis\Experiment%20Result\20110614\20110614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ob\Desktop\Documents\Thesis\Experiment%20Result\20110614\201106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ob\Desktop\Documents\Thesis\Experiment%20Result\20110511\201105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ob\Desktop\Documents\Thesis\Experiment%20Result\20110614\2011061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ob\Desktop\Documents\Thesis\Experiment%20Result\20110614\2011061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ob\Desktop\Documents\Thesis\Experiment%20Result\20110511\2011051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ob\Desktop\Documents\Thesis\Experiment%20Result\20110614\20110614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ob\Desktop\Documents\Thesis\Experiment%20Result\20110614\20110614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ob\Desktop\Documents\Thesis\Experiment%20Result\20110614\20110614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ob\Desktop\Documents\Thesis\Experiment%20Result\20110614\201106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style val="19"/>
  <c:chart>
    <c:title>
      <c:tx>
        <c:rich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r>
              <a:rPr lang="en-US" sz="1100">
                <a:latin typeface="Times New Roman" pitchFamily="18" charset="0"/>
                <a:cs typeface="Times New Roman" pitchFamily="18" charset="0"/>
              </a:rPr>
              <a:t>Collect Factors - Time Proportion</a:t>
            </a:r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0.22497730679107494"/>
          <c:y val="0.13215144748697474"/>
          <c:w val="0.55004510495169334"/>
          <c:h val="0.76554785129471048"/>
        </c:manualLayout>
      </c:layout>
      <c:pieChart>
        <c:varyColors val="1"/>
        <c:ser>
          <c:idx val="0"/>
          <c:order val="0"/>
          <c:tx>
            <c:strRef>
              <c:f>'Decision Overhead'!$A$5</c:f>
              <c:strCache>
                <c:ptCount val="1"/>
                <c:pt idx="0">
                  <c:v>Create Factor Table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4306703553947814"/>
                  <c:y val="0.18629099623416737"/>
                </c:manualLayout>
              </c:layout>
              <c:showPercent val="1"/>
              <c:separator>
</c:separator>
            </c:dLbl>
            <c:dLbl>
              <c:idx val="1"/>
              <c:layout>
                <c:manualLayout>
                  <c:x val="-0.14502433141803311"/>
                  <c:y val="-0.17597489444254291"/>
                </c:manualLayout>
              </c:layout>
              <c:showPercent val="1"/>
              <c:separator>
</c:separator>
            </c:dLbl>
            <c:dLbl>
              <c:idx val="2"/>
              <c:layout>
                <c:manualLayout>
                  <c:x val="8.4483790877491652E-2"/>
                  <c:y val="-7.9685952299440824E-2"/>
                </c:manualLayout>
              </c:layout>
              <c:showPercent val="1"/>
              <c:separator>
</c:separator>
            </c:dLbl>
            <c:dLbl>
              <c:idx val="3"/>
              <c:layout>
                <c:manualLayout>
                  <c:x val="0.11546981627296588"/>
                  <c:y val="-5.1515383493729895E-2"/>
                </c:manualLayout>
              </c:layout>
              <c:showPercent val="1"/>
              <c:separator>
</c:separator>
            </c:dLbl>
            <c:numFmt formatCode="0.00%" sourceLinked="0"/>
            <c:showPercent val="1"/>
            <c:separator>
</c:separator>
            <c:showLeaderLines val="1"/>
          </c:dLbls>
          <c:cat>
            <c:strRef>
              <c:f>'Decision Overhead'!$A$18:$A$20</c:f>
              <c:strCache>
                <c:ptCount val="3"/>
                <c:pt idx="0">
                  <c:v>Import Factor Table</c:v>
                </c:pt>
                <c:pt idx="1">
                  <c:v>CollectBandwidth</c:v>
                </c:pt>
                <c:pt idx="2">
                  <c:v>Initialize Factor Structure</c:v>
                </c:pt>
              </c:strCache>
            </c:strRef>
          </c:cat>
          <c:val>
            <c:numRef>
              <c:f>'Decision Overhead'!$G$18:$G$20</c:f>
              <c:numCache>
                <c:formatCode>0.00%</c:formatCode>
                <c:ptCount val="3"/>
                <c:pt idx="0">
                  <c:v>1.0408360753934231E-2</c:v>
                </c:pt>
                <c:pt idx="1">
                  <c:v>0.98222799606991451</c:v>
                </c:pt>
                <c:pt idx="2">
                  <c:v>7.363643176151252E-3</c:v>
                </c:pt>
              </c:numCache>
            </c:numRef>
          </c:val>
        </c:ser>
        <c:dLbls>
          <c:showCatName val="1"/>
          <c:showPercent val="1"/>
        </c:dLbls>
        <c:firstSliceAng val="62"/>
      </c:pieChart>
    </c:plotArea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plotArea>
      <c:layout>
        <c:manualLayout>
          <c:layoutTarget val="inner"/>
          <c:xMode val="edge"/>
          <c:yMode val="edge"/>
          <c:x val="0.16009951881014872"/>
          <c:y val="5.1358579055758614E-2"/>
          <c:w val="0.7945393700787402"/>
          <c:h val="0.82151908508720917"/>
        </c:manualLayout>
      </c:layout>
      <c:lineChart>
        <c:grouping val="standard"/>
        <c:ser>
          <c:idx val="0"/>
          <c:order val="0"/>
          <c:tx>
            <c:v>time-only</c:v>
          </c:tx>
          <c:cat>
            <c:numRef>
              <c:f>'False Decision-Matrix'!$A$51:$A$61</c:f>
              <c:numCache>
                <c:formatCode>0.0_ 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0.30000000000000021</c:v>
                </c:pt>
                <c:pt idx="4">
                  <c:v>0.4</c:v>
                </c:pt>
                <c:pt idx="5">
                  <c:v>0.5</c:v>
                </c:pt>
                <c:pt idx="6">
                  <c:v>0.60000000000000031</c:v>
                </c:pt>
                <c:pt idx="7">
                  <c:v>0.70000000000000029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</c:numCache>
            </c:numRef>
          </c:cat>
          <c:val>
            <c:numRef>
              <c:f>'False Decision-Matrix'!$AC$51:$AC$61</c:f>
              <c:numCache>
                <c:formatCode>0.00%</c:formatCode>
                <c:ptCount val="11"/>
                <c:pt idx="0">
                  <c:v>1.4577824831741997</c:v>
                </c:pt>
                <c:pt idx="1">
                  <c:v>1.4577824831741997</c:v>
                </c:pt>
                <c:pt idx="2">
                  <c:v>1.4577824831741997</c:v>
                </c:pt>
                <c:pt idx="3">
                  <c:v>1.4577824831741997</c:v>
                </c:pt>
                <c:pt idx="4">
                  <c:v>1.4577824831741997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v>hybrid</c:v>
          </c:tx>
          <c:val>
            <c:numRef>
              <c:f>'False Decision-Matrix'!$Q$51:$Q$61</c:f>
              <c:numCache>
                <c:formatCode>0.000_ </c:formatCode>
                <c:ptCount val="11"/>
                <c:pt idx="0">
                  <c:v>4.9165220612229039E-3</c:v>
                </c:pt>
                <c:pt idx="1">
                  <c:v>4.9165220612229039E-3</c:v>
                </c:pt>
                <c:pt idx="2">
                  <c:v>1.2291305153057435E-2</c:v>
                </c:pt>
                <c:pt idx="3">
                  <c:v>1.7207827214280449E-2</c:v>
                </c:pt>
                <c:pt idx="4">
                  <c:v>1.9666088244891952E-2</c:v>
                </c:pt>
                <c:pt idx="5">
                  <c:v>6.26191642877474E-2</c:v>
                </c:pt>
                <c:pt idx="6">
                  <c:v>0.12523832857549475</c:v>
                </c:pt>
                <c:pt idx="7">
                  <c:v>0.15654791071936838</c:v>
                </c:pt>
                <c:pt idx="8">
                  <c:v>9.3928746431620982E-2</c:v>
                </c:pt>
                <c:pt idx="9">
                  <c:v>6.26191642877474E-2</c:v>
                </c:pt>
                <c:pt idx="10">
                  <c:v>6.26191642877474E-2</c:v>
                </c:pt>
              </c:numCache>
            </c:numRef>
          </c:val>
        </c:ser>
        <c:ser>
          <c:idx val="2"/>
          <c:order val="2"/>
          <c:tx>
            <c:v>energy-only</c:v>
          </c:tx>
          <c:val>
            <c:numRef>
              <c:f>'False Decision-Matrix'!$W$51:$W$61</c:f>
              <c:numCache>
                <c:formatCode>0.00%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2.448377705739345</c:v>
                </c:pt>
                <c:pt idx="6">
                  <c:v>2.448377705739345</c:v>
                </c:pt>
                <c:pt idx="7">
                  <c:v>2.448377705739345</c:v>
                </c:pt>
                <c:pt idx="8">
                  <c:v>2.448377705739345</c:v>
                </c:pt>
                <c:pt idx="9">
                  <c:v>2.448377705739345</c:v>
                </c:pt>
                <c:pt idx="10">
                  <c:v>2.448377705739345</c:v>
                </c:pt>
              </c:numCache>
            </c:numRef>
          </c:val>
        </c:ser>
        <c:marker val="1"/>
        <c:axId val="38049280"/>
        <c:axId val="38051200"/>
      </c:lineChart>
      <c:catAx>
        <c:axId val="380492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Alpha</a:t>
                </a:r>
                <a:endParaRPr lang="zh-TW" altLang="en-US"/>
              </a:p>
            </c:rich>
          </c:tx>
          <c:layout>
            <c:manualLayout>
              <c:xMode val="edge"/>
              <c:yMode val="edge"/>
              <c:x val="7.6646981627296593E-2"/>
              <c:y val="0.90054424752007212"/>
            </c:manualLayout>
          </c:layout>
        </c:title>
        <c:numFmt formatCode="0.0_ " sourceLinked="1"/>
        <c:tickLblPos val="nextTo"/>
        <c:crossAx val="38051200"/>
        <c:crosses val="autoZero"/>
        <c:auto val="1"/>
        <c:lblAlgn val="ctr"/>
        <c:lblOffset val="100"/>
        <c:tickLblSkip val="2"/>
      </c:catAx>
      <c:valAx>
        <c:axId val="3805120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altLang="zh-TW" sz="1200"/>
                  <a:t>Penalty</a:t>
                </a:r>
                <a:endParaRPr lang="zh-TW" altLang="en-US" sz="1200"/>
              </a:p>
            </c:rich>
          </c:tx>
          <c:layout/>
        </c:title>
        <c:numFmt formatCode="0%" sourceLinked="0"/>
        <c:tickLblPos val="nextTo"/>
        <c:crossAx val="38049280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73056496542456406"/>
          <c:y val="0.35139733419973906"/>
          <c:w val="0.24721273458570156"/>
          <c:h val="0.24632062888234391"/>
        </c:manualLayout>
      </c:layout>
    </c:legend>
    <c:plotVisOnly val="1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zh-TW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plotArea>
      <c:layout>
        <c:manualLayout>
          <c:layoutTarget val="inner"/>
          <c:xMode val="edge"/>
          <c:yMode val="edge"/>
          <c:x val="0.16565507436570417"/>
          <c:y val="3.0576756556678276E-2"/>
          <c:w val="0.7945393700787402"/>
          <c:h val="0.82866380934675232"/>
        </c:manualLayout>
      </c:layout>
      <c:lineChart>
        <c:grouping val="standard"/>
        <c:ser>
          <c:idx val="0"/>
          <c:order val="0"/>
          <c:tx>
            <c:v>time-only</c:v>
          </c:tx>
          <c:cat>
            <c:numRef>
              <c:f>'False Decision-Matrix'!$A$51:$A$61</c:f>
              <c:numCache>
                <c:formatCode>0.0_ 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0.30000000000000021</c:v>
                </c:pt>
                <c:pt idx="4">
                  <c:v>0.4</c:v>
                </c:pt>
                <c:pt idx="5">
                  <c:v>0.5</c:v>
                </c:pt>
                <c:pt idx="6">
                  <c:v>0.60000000000000031</c:v>
                </c:pt>
                <c:pt idx="7">
                  <c:v>0.70000000000000029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</c:numCache>
            </c:numRef>
          </c:cat>
          <c:val>
            <c:numRef>
              <c:f>'False Decision-Matrix'!$AC$66:$AC$76</c:f>
              <c:numCache>
                <c:formatCode>0.00%</c:formatCode>
                <c:ptCount val="11"/>
                <c:pt idx="0">
                  <c:v>0.76835999176220227</c:v>
                </c:pt>
                <c:pt idx="1">
                  <c:v>0.76835999176220227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v>hybrid</c:v>
          </c:tx>
          <c:val>
            <c:numRef>
              <c:f>'False Decision-Matrix'!$Q$66:$Q$76</c:f>
              <c:numCache>
                <c:formatCode>0.000_ </c:formatCode>
                <c:ptCount val="11"/>
                <c:pt idx="0">
                  <c:v>2.8448685384773714E-2</c:v>
                </c:pt>
                <c:pt idx="1">
                  <c:v>0.11379474153909525</c:v>
                </c:pt>
                <c:pt idx="2">
                  <c:v>0.61935518621114205</c:v>
                </c:pt>
                <c:pt idx="3">
                  <c:v>0.28152508464142822</c:v>
                </c:pt>
                <c:pt idx="4">
                  <c:v>0.2252200677131426</c:v>
                </c:pt>
                <c:pt idx="5">
                  <c:v>0.11261003385657124</c:v>
                </c:pt>
                <c:pt idx="6">
                  <c:v>5.6305016928285635E-2</c:v>
                </c:pt>
                <c:pt idx="7">
                  <c:v>0</c:v>
                </c:pt>
                <c:pt idx="8">
                  <c:v>5.6305016928285635E-2</c:v>
                </c:pt>
                <c:pt idx="9">
                  <c:v>5.6305016928285635E-2</c:v>
                </c:pt>
                <c:pt idx="10">
                  <c:v>5.6305016928285635E-2</c:v>
                </c:pt>
              </c:numCache>
            </c:numRef>
          </c:val>
        </c:ser>
        <c:ser>
          <c:idx val="2"/>
          <c:order val="2"/>
          <c:tx>
            <c:v>energy-only</c:v>
          </c:tx>
          <c:val>
            <c:numRef>
              <c:f>'False Decision-Matrix'!$W$66:$W$76</c:f>
              <c:numCache>
                <c:formatCode>0.00%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2.8708064019698347</c:v>
                </c:pt>
                <c:pt idx="3">
                  <c:v>2.8708064019698347</c:v>
                </c:pt>
                <c:pt idx="4">
                  <c:v>2.8708064019698347</c:v>
                </c:pt>
                <c:pt idx="5">
                  <c:v>2.8708064019698347</c:v>
                </c:pt>
                <c:pt idx="6">
                  <c:v>2.8708064019698347</c:v>
                </c:pt>
                <c:pt idx="7">
                  <c:v>2.8708064019698347</c:v>
                </c:pt>
                <c:pt idx="8">
                  <c:v>2.8708064019698347</c:v>
                </c:pt>
                <c:pt idx="9">
                  <c:v>2.8708064019698347</c:v>
                </c:pt>
                <c:pt idx="10">
                  <c:v>2.8708064019698347</c:v>
                </c:pt>
              </c:numCache>
            </c:numRef>
          </c:val>
        </c:ser>
        <c:marker val="1"/>
        <c:axId val="38351616"/>
        <c:axId val="38353536"/>
      </c:lineChart>
      <c:catAx>
        <c:axId val="383516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Alpha</a:t>
                </a:r>
                <a:endParaRPr lang="zh-TW" altLang="en-US"/>
              </a:p>
            </c:rich>
          </c:tx>
          <c:layout>
            <c:manualLayout>
              <c:xMode val="edge"/>
              <c:yMode val="edge"/>
              <c:x val="7.942475940507436E-2"/>
              <c:y val="0.90054424752007212"/>
            </c:manualLayout>
          </c:layout>
        </c:title>
        <c:numFmt formatCode="0.0_ " sourceLinked="1"/>
        <c:tickLblPos val="nextTo"/>
        <c:crossAx val="38353536"/>
        <c:crosses val="autoZero"/>
        <c:auto val="1"/>
        <c:lblAlgn val="ctr"/>
        <c:lblOffset val="100"/>
        <c:tickLblSkip val="2"/>
      </c:catAx>
      <c:valAx>
        <c:axId val="3835353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Penalty</a:t>
                </a:r>
                <a:endParaRPr lang="zh-TW" sz="1200"/>
              </a:p>
            </c:rich>
          </c:tx>
          <c:layout/>
        </c:title>
        <c:numFmt formatCode="0%" sourceLinked="0"/>
        <c:tickLblPos val="nextTo"/>
        <c:crossAx val="38351616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69230356765785406"/>
          <c:y val="0.44992404486628712"/>
          <c:w val="0.26880737209981026"/>
          <c:h val="0.18480085016154071"/>
        </c:manualLayout>
      </c:layout>
    </c:legend>
    <c:plotVisOnly val="1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zh-TW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style val="19"/>
  <c:chart>
    <c:title>
      <c:tx>
        <c:rich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r>
              <a:rPr lang="en-US" sz="1100">
                <a:latin typeface="Times New Roman" pitchFamily="18" charset="0"/>
                <a:cs typeface="Times New Roman" pitchFamily="18" charset="0"/>
              </a:rPr>
              <a:t>Collect Factors - Energy Proportion</a:t>
            </a:r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0.22497730679107494"/>
          <c:y val="0.13215144748697474"/>
          <c:w val="0.55004510495169334"/>
          <c:h val="0.76554785129471048"/>
        </c:manualLayout>
      </c:layout>
      <c:pieChart>
        <c:varyColors val="1"/>
        <c:ser>
          <c:idx val="0"/>
          <c:order val="0"/>
          <c:tx>
            <c:strRef>
              <c:f>'Decision Overhead'!$A$5</c:f>
              <c:strCache>
                <c:ptCount val="1"/>
                <c:pt idx="0">
                  <c:v>Create Factor Table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4306703553947825"/>
                  <c:y val="0.18629099623416745"/>
                </c:manualLayout>
              </c:layout>
              <c:showPercent val="1"/>
              <c:separator>
</c:separator>
            </c:dLbl>
            <c:dLbl>
              <c:idx val="1"/>
              <c:layout>
                <c:manualLayout>
                  <c:x val="-0.14502433141803317"/>
                  <c:y val="-0.17597489444254291"/>
                </c:manualLayout>
              </c:layout>
              <c:showPercent val="1"/>
              <c:separator>
</c:separator>
            </c:dLbl>
            <c:dLbl>
              <c:idx val="2"/>
              <c:layout>
                <c:manualLayout>
                  <c:x val="8.4483790877491652E-2"/>
                  <c:y val="-7.9685952299440824E-2"/>
                </c:manualLayout>
              </c:layout>
              <c:showPercent val="1"/>
              <c:separator>
</c:separator>
            </c:dLbl>
            <c:dLbl>
              <c:idx val="3"/>
              <c:layout>
                <c:manualLayout>
                  <c:x val="0.11546981627296588"/>
                  <c:y val="-5.1515383493729895E-2"/>
                </c:manualLayout>
              </c:layout>
              <c:showPercent val="1"/>
              <c:separator>
</c:separator>
            </c:dLbl>
            <c:numFmt formatCode="0.00%" sourceLinked="0"/>
            <c:showPercent val="1"/>
            <c:separator>
</c:separator>
            <c:showLeaderLines val="1"/>
          </c:dLbls>
          <c:cat>
            <c:strRef>
              <c:f>'Decision Overhead'!$A$18:$A$20</c:f>
              <c:strCache>
                <c:ptCount val="3"/>
                <c:pt idx="0">
                  <c:v>Import Factor Table</c:v>
                </c:pt>
                <c:pt idx="1">
                  <c:v>CollectBandwidth</c:v>
                </c:pt>
                <c:pt idx="2">
                  <c:v>Initialize Factor Structure</c:v>
                </c:pt>
              </c:strCache>
            </c:strRef>
          </c:cat>
          <c:val>
            <c:numRef>
              <c:f>'Decision Overhead'!$H$18:$H$20</c:f>
              <c:numCache>
                <c:formatCode>0.00%</c:formatCode>
                <c:ptCount val="3"/>
                <c:pt idx="0">
                  <c:v>4.1441286673599646E-3</c:v>
                </c:pt>
                <c:pt idx="1">
                  <c:v>0.99292400862112085</c:v>
                </c:pt>
                <c:pt idx="2">
                  <c:v>2.9318627115190359E-3</c:v>
                </c:pt>
              </c:numCache>
            </c:numRef>
          </c:val>
        </c:ser>
        <c:dLbls>
          <c:showCatName val="1"/>
          <c:showPercent val="1"/>
        </c:dLbls>
        <c:firstSliceAng val="60"/>
      </c:pie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style val="35"/>
  <c:chart>
    <c:title>
      <c:tx>
        <c:rich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r>
              <a:rPr lang="en-US" sz="1200">
                <a:latin typeface="Times New Roman" pitchFamily="18" charset="0"/>
                <a:cs typeface="Times New Roman" pitchFamily="18" charset="0"/>
              </a:rPr>
              <a:t>Matrix Computation Time</a:t>
            </a:r>
            <a:endParaRPr lang="zh-TW" sz="12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5.7454642268524321E-2"/>
          <c:y val="0.12828576170310338"/>
          <c:w val="0.92666426877759733"/>
          <c:h val="0.76761677606291667"/>
        </c:manualLayout>
      </c:layout>
      <c:barChart>
        <c:barDir val="col"/>
        <c:grouping val="clustered"/>
        <c:ser>
          <c:idx val="0"/>
          <c:order val="0"/>
          <c:tx>
            <c:v>on CPU</c:v>
          </c:tx>
          <c:dLbls>
            <c:dLbl>
              <c:idx val="0"/>
              <c:layout>
                <c:manualLayout>
                  <c:x val="1.8042399639152137E-3"/>
                  <c:y val="-1.3640239925018081E-2"/>
                </c:manualLayout>
              </c:layout>
              <c:dLblPos val="outEnd"/>
              <c:showVal val="1"/>
            </c:dLbl>
            <c:dLblPos val="outEnd"/>
            <c:showVal val="1"/>
          </c:dLbls>
          <c:cat>
            <c:numRef>
              <c:f>('Estimation Accuracy-Matrix'!$A$7,'Estimation Accuracy-Matrix'!$A$9,'Estimation Accuracy-Matrix'!$A$11,'Estimation Accuracy-Matrix'!$A$13,'Estimation Accuracy-Matrix'!$A$15,'Estimation Accuracy-Matrix'!$A$17,'Estimation Accuracy-Matrix'!$A$19)</c:f>
              <c:numCache>
                <c:formatCode>General</c:formatCode>
                <c:ptCount val="7"/>
                <c:pt idx="0">
                  <c:v>80</c:v>
                </c:pt>
                <c:pt idx="1">
                  <c:v>120</c:v>
                </c:pt>
                <c:pt idx="2">
                  <c:v>160</c:v>
                </c:pt>
                <c:pt idx="3">
                  <c:v>200</c:v>
                </c:pt>
                <c:pt idx="4">
                  <c:v>240</c:v>
                </c:pt>
                <c:pt idx="5">
                  <c:v>280</c:v>
                </c:pt>
                <c:pt idx="6">
                  <c:v>320</c:v>
                </c:pt>
              </c:numCache>
            </c:numRef>
          </c:cat>
          <c:val>
            <c:numRef>
              <c:f>('Estimation Accuracy-Matrix'!$C$7,'Estimation Accuracy-Matrix'!$C$9,'Estimation Accuracy-Matrix'!$C$11,'Estimation Accuracy-Matrix'!$C$13,'Estimation Accuracy-Matrix'!$C$15,'Estimation Accuracy-Matrix'!$C$17,'Estimation Accuracy-Matrix'!$C$19)</c:f>
              <c:numCache>
                <c:formatCode>0.000_);[Red]\(0.000\)</c:formatCode>
                <c:ptCount val="7"/>
                <c:pt idx="0">
                  <c:v>0.21666381640637511</c:v>
                </c:pt>
                <c:pt idx="1">
                  <c:v>0.39336257812500036</c:v>
                </c:pt>
                <c:pt idx="2">
                  <c:v>0.78880310937499998</c:v>
                </c:pt>
                <c:pt idx="3">
                  <c:v>1.5427742343749993</c:v>
                </c:pt>
                <c:pt idx="4">
                  <c:v>2.6758614062499997</c:v>
                </c:pt>
                <c:pt idx="5">
                  <c:v>4.2389181875000004</c:v>
                </c:pt>
                <c:pt idx="6">
                  <c:v>6.3520699999999986</c:v>
                </c:pt>
              </c:numCache>
            </c:numRef>
          </c:val>
        </c:ser>
        <c:ser>
          <c:idx val="1"/>
          <c:order val="1"/>
          <c:tx>
            <c:v>on GPU</c:v>
          </c:tx>
          <c:dLbls>
            <c:dLbl>
              <c:idx val="0"/>
              <c:layout>
                <c:manualLayout>
                  <c:x val="5.4127198917456034E-3"/>
                  <c:y val="6.8201199625090312E-3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5.4127198917456034E-3"/>
                  <c:y val="1.1366866604181725E-2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5.4127198917456034E-3"/>
                  <c:y val="1.5913613245854493E-2"/>
                </c:manualLayout>
              </c:layout>
              <c:dLblPos val="outEnd"/>
              <c:showVal val="1"/>
            </c:dLbl>
            <c:dLbl>
              <c:idx val="3"/>
              <c:layout>
                <c:manualLayout>
                  <c:x val="5.4127198917456034E-3"/>
                  <c:y val="1.1366866604181725E-2"/>
                </c:manualLayout>
              </c:layout>
              <c:dLblPos val="outEnd"/>
              <c:showVal val="1"/>
            </c:dLbl>
            <c:dLbl>
              <c:idx val="4"/>
              <c:layout>
                <c:manualLayout>
                  <c:x val="9.0211998195759962E-3"/>
                  <c:y val="9.0934932833453535E-3"/>
                </c:manualLayout>
              </c:layout>
              <c:dLblPos val="outEnd"/>
              <c:showVal val="1"/>
            </c:dLbl>
            <c:dLbl>
              <c:idx val="5"/>
              <c:layout>
                <c:manualLayout>
                  <c:x val="7.2169598556608323E-3"/>
                  <c:y val="4.5467466416727132E-3"/>
                </c:manualLayout>
              </c:layout>
              <c:dLblPos val="outEnd"/>
              <c:showVal val="1"/>
            </c:dLbl>
            <c:dLbl>
              <c:idx val="6"/>
              <c:layout>
                <c:manualLayout>
                  <c:x val="1.0825439783491205E-2"/>
                  <c:y val="6.8201199625090312E-3"/>
                </c:manualLayout>
              </c:layout>
              <c:dLblPos val="outEnd"/>
              <c:showVal val="1"/>
            </c:dLbl>
            <c:dLbl>
              <c:idx val="7"/>
              <c:layout>
                <c:manualLayout>
                  <c:x val="7.2169598556608323E-3"/>
                  <c:y val="6.8201199625090312E-3"/>
                </c:manualLayout>
              </c:layout>
              <c:dLblPos val="outEnd"/>
              <c:showVal val="1"/>
            </c:dLbl>
            <c:dLbl>
              <c:idx val="8"/>
              <c:layout>
                <c:manualLayout>
                  <c:x val="5.4127198917456034E-3"/>
                  <c:y val="6.8201199625090312E-3"/>
                </c:manualLayout>
              </c:layout>
              <c:dLblPos val="outEnd"/>
              <c:showVal val="1"/>
            </c:dLbl>
            <c:dLblPos val="outEnd"/>
            <c:showVal val="1"/>
          </c:dLbls>
          <c:cat>
            <c:numRef>
              <c:f>('Estimation Accuracy-Matrix'!$A$7,'Estimation Accuracy-Matrix'!$A$9,'Estimation Accuracy-Matrix'!$A$11,'Estimation Accuracy-Matrix'!$A$13,'Estimation Accuracy-Matrix'!$A$15,'Estimation Accuracy-Matrix'!$A$17,'Estimation Accuracy-Matrix'!$A$19)</c:f>
              <c:numCache>
                <c:formatCode>General</c:formatCode>
                <c:ptCount val="7"/>
                <c:pt idx="0">
                  <c:v>80</c:v>
                </c:pt>
                <c:pt idx="1">
                  <c:v>120</c:v>
                </c:pt>
                <c:pt idx="2">
                  <c:v>160</c:v>
                </c:pt>
                <c:pt idx="3">
                  <c:v>200</c:v>
                </c:pt>
                <c:pt idx="4">
                  <c:v>240</c:v>
                </c:pt>
                <c:pt idx="5">
                  <c:v>280</c:v>
                </c:pt>
                <c:pt idx="6">
                  <c:v>320</c:v>
                </c:pt>
              </c:numCache>
            </c:numRef>
          </c:cat>
          <c:val>
            <c:numRef>
              <c:f>('Estimation Accuracy-Matrix'!$C$138,'Estimation Accuracy-Matrix'!$C$140,'Estimation Accuracy-Matrix'!$C$142,'Estimation Accuracy-Matrix'!$C$144,'Estimation Accuracy-Matrix'!$C$146,'Estimation Accuracy-Matrix'!$C$148,'Estimation Accuracy-Matrix'!$C$150)</c:f>
              <c:numCache>
                <c:formatCode>0.00_);[Red]\(0.00\)</c:formatCode>
                <c:ptCount val="7"/>
                <c:pt idx="0">
                  <c:v>0.20880596153846168</c:v>
                </c:pt>
                <c:pt idx="1">
                  <c:v>0.38208946394230808</c:v>
                </c:pt>
                <c:pt idx="2">
                  <c:v>0.72871282692307726</c:v>
                </c:pt>
                <c:pt idx="3">
                  <c:v>1.3024057019230777</c:v>
                </c:pt>
                <c:pt idx="4">
                  <c:v>2.1747741346153844</c:v>
                </c:pt>
                <c:pt idx="5">
                  <c:v>3.3859534615384601</c:v>
                </c:pt>
                <c:pt idx="6">
                  <c:v>5.0182260769230771</c:v>
                </c:pt>
              </c:numCache>
            </c:numRef>
          </c:val>
        </c:ser>
        <c:ser>
          <c:idx val="2"/>
          <c:order val="2"/>
          <c:tx>
            <c:v>on Cloud</c:v>
          </c:tx>
          <c:dLbls>
            <c:dLblPos val="outEnd"/>
            <c:showVal val="1"/>
          </c:dLbls>
          <c:cat>
            <c:numRef>
              <c:f>('Estimation Accuracy-Matrix'!$A$7,'Estimation Accuracy-Matrix'!$A$9,'Estimation Accuracy-Matrix'!$A$11,'Estimation Accuracy-Matrix'!$A$13,'Estimation Accuracy-Matrix'!$A$15,'Estimation Accuracy-Matrix'!$A$17,'Estimation Accuracy-Matrix'!$A$19)</c:f>
              <c:numCache>
                <c:formatCode>General</c:formatCode>
                <c:ptCount val="7"/>
                <c:pt idx="0">
                  <c:v>80</c:v>
                </c:pt>
                <c:pt idx="1">
                  <c:v>120</c:v>
                </c:pt>
                <c:pt idx="2">
                  <c:v>160</c:v>
                </c:pt>
                <c:pt idx="3">
                  <c:v>200</c:v>
                </c:pt>
                <c:pt idx="4">
                  <c:v>240</c:v>
                </c:pt>
                <c:pt idx="5">
                  <c:v>280</c:v>
                </c:pt>
                <c:pt idx="6">
                  <c:v>320</c:v>
                </c:pt>
              </c:numCache>
            </c:numRef>
          </c:cat>
          <c:val>
            <c:numRef>
              <c:f>('Estimation Accuracy-Matrix'!$C$222,'Estimation Accuracy-Matrix'!$C$224,'Estimation Accuracy-Matrix'!$C$226,'Estimation Accuracy-Matrix'!$C$228,'Estimation Accuracy-Matrix'!$C$230,'Estimation Accuracy-Matrix'!$C$232,'Estimation Accuracy-Matrix'!$C$234)</c:f>
              <c:numCache>
                <c:formatCode>0.000_);[Red]\(0.000\)</c:formatCode>
                <c:ptCount val="7"/>
                <c:pt idx="0">
                  <c:v>0.74978688411466654</c:v>
                </c:pt>
                <c:pt idx="1">
                  <c:v>0.8068476393229167</c:v>
                </c:pt>
                <c:pt idx="2">
                  <c:v>0.83668110677083363</c:v>
                </c:pt>
                <c:pt idx="3">
                  <c:v>0.93270365625000062</c:v>
                </c:pt>
                <c:pt idx="4">
                  <c:v>1.1533325208333345</c:v>
                </c:pt>
                <c:pt idx="5">
                  <c:v>1.31733346875</c:v>
                </c:pt>
                <c:pt idx="6">
                  <c:v>1.6295257656250002</c:v>
                </c:pt>
              </c:numCache>
            </c:numRef>
          </c:val>
        </c:ser>
        <c:dLbls>
          <c:showVal val="1"/>
        </c:dLbls>
        <c:axId val="37451648"/>
        <c:axId val="37617664"/>
      </c:barChart>
      <c:catAx>
        <c:axId val="374516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Size of Matrix </a:t>
                </a:r>
                <a:endParaRPr lang="zh-TW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General" sourceLinked="0"/>
        <c:tickLblPos val="nextTo"/>
        <c:txPr>
          <a:bodyPr/>
          <a:lstStyle/>
          <a:p>
            <a:pPr>
              <a:defRPr sz="900">
                <a:latin typeface="Times New Roman" pitchFamily="18" charset="0"/>
                <a:cs typeface="Times New Roman" pitchFamily="18" charset="0"/>
              </a:defRPr>
            </a:pPr>
            <a:endParaRPr lang="zh-TW"/>
          </a:p>
        </c:txPr>
        <c:crossAx val="37617664"/>
        <c:crosses val="autoZero"/>
        <c:auto val="1"/>
        <c:lblAlgn val="ctr"/>
        <c:lblOffset val="100"/>
      </c:catAx>
      <c:valAx>
        <c:axId val="37617664"/>
        <c:scaling>
          <c:orientation val="minMax"/>
        </c:scaling>
        <c:axPos val="l"/>
        <c:majorGridlines/>
        <c:title>
          <c:tx>
            <c:rich>
              <a:bodyPr rot="0" vert="horz" anchor="t" anchorCtr="1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Time (s)</a:t>
                </a:r>
                <a:endParaRPr lang="zh-TW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4437353594434958E-2"/>
              <c:y val="7.4648798875435782E-2"/>
            </c:manualLayout>
          </c:layout>
        </c:title>
        <c:numFmt formatCode="#,##0_ " sourceLinked="0"/>
        <c:tickLblPos val="nextTo"/>
        <c:crossAx val="37451648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800">
              <a:latin typeface="Times New Roman" pitchFamily="18" charset="0"/>
              <a:cs typeface="Times New Roman" pitchFamily="18" charset="0"/>
            </a:defRPr>
          </a:pPr>
          <a:endParaRPr lang="zh-TW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style val="35"/>
  <c:chart>
    <c:title>
      <c:tx>
        <c:rich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r>
              <a:rPr lang="en-US" sz="1200">
                <a:latin typeface="Times New Roman" pitchFamily="18" charset="0"/>
                <a:cs typeface="Times New Roman" pitchFamily="18" charset="0"/>
              </a:rPr>
              <a:t>Matrix Computation </a:t>
            </a:r>
            <a:r>
              <a:rPr lang="en-US" sz="1200" baseline="0">
                <a:latin typeface="Times New Roman" pitchFamily="18" charset="0"/>
                <a:cs typeface="Times New Roman" pitchFamily="18" charset="0"/>
              </a:rPr>
              <a:t>Energy</a:t>
            </a:r>
            <a:endParaRPr lang="zh-TW" sz="12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5.7454642268524321E-2"/>
          <c:y val="0.12828576170310338"/>
          <c:w val="0.92666426877759733"/>
          <c:h val="0.76761677606291667"/>
        </c:manualLayout>
      </c:layout>
      <c:barChart>
        <c:barDir val="col"/>
        <c:grouping val="clustered"/>
        <c:ser>
          <c:idx val="0"/>
          <c:order val="0"/>
          <c:tx>
            <c:v>on CPU</c:v>
          </c:tx>
          <c:dLbls>
            <c:dLbl>
              <c:idx val="0"/>
              <c:layout>
                <c:manualLayout>
                  <c:x val="1.804239963915215E-3"/>
                  <c:y val="-1.3640239925018081E-2"/>
                </c:manualLayout>
              </c:layout>
              <c:dLblPos val="outEnd"/>
              <c:showVal val="1"/>
            </c:dLbl>
            <c:dLblPos val="outEnd"/>
            <c:showVal val="1"/>
          </c:dLbls>
          <c:cat>
            <c:numRef>
              <c:f>('Estimation Accuracy-Matrix'!$A$7,'Estimation Accuracy-Matrix'!$A$9,'Estimation Accuracy-Matrix'!$A$11,'Estimation Accuracy-Matrix'!$A$13,'Estimation Accuracy-Matrix'!$A$15,'Estimation Accuracy-Matrix'!$A$17,'Estimation Accuracy-Matrix'!$A$19)</c:f>
              <c:numCache>
                <c:formatCode>General</c:formatCode>
                <c:ptCount val="7"/>
                <c:pt idx="0">
                  <c:v>80</c:v>
                </c:pt>
                <c:pt idx="1">
                  <c:v>120</c:v>
                </c:pt>
                <c:pt idx="2">
                  <c:v>160</c:v>
                </c:pt>
                <c:pt idx="3">
                  <c:v>200</c:v>
                </c:pt>
                <c:pt idx="4">
                  <c:v>240</c:v>
                </c:pt>
                <c:pt idx="5">
                  <c:v>280</c:v>
                </c:pt>
                <c:pt idx="6">
                  <c:v>320</c:v>
                </c:pt>
              </c:numCache>
            </c:numRef>
          </c:cat>
          <c:val>
            <c:numRef>
              <c:f>('Estimation Accuracy-Matrix'!$C$29,'Estimation Accuracy-Matrix'!$C$31,'Estimation Accuracy-Matrix'!$C$33,'Estimation Accuracy-Matrix'!$C$35,'Estimation Accuracy-Matrix'!$C$37,'Estimation Accuracy-Matrix'!$C$39,'Estimation Accuracy-Matrix'!$C$41)</c:f>
              <c:numCache>
                <c:formatCode>0.000_);[Red]\(0.000\)</c:formatCode>
                <c:ptCount val="7"/>
                <c:pt idx="0">
                  <c:v>0.32346824470389784</c:v>
                </c:pt>
                <c:pt idx="1">
                  <c:v>0.58727066101171832</c:v>
                </c:pt>
                <c:pt idx="2">
                  <c:v>1.1776436021414058</c:v>
                </c:pt>
                <c:pt idx="3">
                  <c:v>2.3032847932101572</c:v>
                </c:pt>
                <c:pt idx="4">
                  <c:v>3.9949272864609391</c:v>
                </c:pt>
                <c:pt idx="5">
                  <c:v>6.3284929080281254</c:v>
                </c:pt>
                <c:pt idx="6">
                  <c:v>9.4833229064999998</c:v>
                </c:pt>
              </c:numCache>
            </c:numRef>
          </c:val>
        </c:ser>
        <c:ser>
          <c:idx val="1"/>
          <c:order val="1"/>
          <c:tx>
            <c:v>on GPU</c:v>
          </c:tx>
          <c:dLbls>
            <c:dLbl>
              <c:idx val="0"/>
              <c:layout>
                <c:manualLayout>
                  <c:x val="5.4127198917456034E-3"/>
                  <c:y val="6.8201199625090312E-3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5.4127198917456034E-3"/>
                  <c:y val="1.1366866604181725E-2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5.4127198917456034E-3"/>
                  <c:y val="1.5913613245854493E-2"/>
                </c:manualLayout>
              </c:layout>
              <c:dLblPos val="outEnd"/>
              <c:showVal val="1"/>
            </c:dLbl>
            <c:dLbl>
              <c:idx val="3"/>
              <c:layout>
                <c:manualLayout>
                  <c:x val="5.4127198917456034E-3"/>
                  <c:y val="1.1366866604181725E-2"/>
                </c:manualLayout>
              </c:layout>
              <c:dLblPos val="outEnd"/>
              <c:showVal val="1"/>
            </c:dLbl>
            <c:dLbl>
              <c:idx val="4"/>
              <c:layout>
                <c:manualLayout>
                  <c:x val="9.0211998195760031E-3"/>
                  <c:y val="9.0934932833453604E-3"/>
                </c:manualLayout>
              </c:layout>
              <c:dLblPos val="outEnd"/>
              <c:showVal val="1"/>
            </c:dLbl>
            <c:dLbl>
              <c:idx val="5"/>
              <c:layout>
                <c:manualLayout>
                  <c:x val="7.2169598556608341E-3"/>
                  <c:y val="4.5467466416727158E-3"/>
                </c:manualLayout>
              </c:layout>
              <c:dLblPos val="outEnd"/>
              <c:showVal val="1"/>
            </c:dLbl>
            <c:dLbl>
              <c:idx val="6"/>
              <c:layout>
                <c:manualLayout>
                  <c:x val="1.0825439783491205E-2"/>
                  <c:y val="6.8201199625090312E-3"/>
                </c:manualLayout>
              </c:layout>
              <c:dLblPos val="outEnd"/>
              <c:showVal val="1"/>
            </c:dLbl>
            <c:dLbl>
              <c:idx val="7"/>
              <c:layout>
                <c:manualLayout>
                  <c:x val="7.2169598556608341E-3"/>
                  <c:y val="6.8201199625090312E-3"/>
                </c:manualLayout>
              </c:layout>
              <c:dLblPos val="outEnd"/>
              <c:showVal val="1"/>
            </c:dLbl>
            <c:dLbl>
              <c:idx val="8"/>
              <c:layout>
                <c:manualLayout>
                  <c:x val="5.4127198917456034E-3"/>
                  <c:y val="6.8201199625090312E-3"/>
                </c:manualLayout>
              </c:layout>
              <c:dLblPos val="outEnd"/>
              <c:showVal val="1"/>
            </c:dLbl>
            <c:dLblPos val="outEnd"/>
            <c:showVal val="1"/>
          </c:dLbls>
          <c:cat>
            <c:numRef>
              <c:f>('Estimation Accuracy-Matrix'!$A$7,'Estimation Accuracy-Matrix'!$A$9,'Estimation Accuracy-Matrix'!$A$11,'Estimation Accuracy-Matrix'!$A$13,'Estimation Accuracy-Matrix'!$A$15,'Estimation Accuracy-Matrix'!$A$17,'Estimation Accuracy-Matrix'!$A$19)</c:f>
              <c:numCache>
                <c:formatCode>General</c:formatCode>
                <c:ptCount val="7"/>
                <c:pt idx="0">
                  <c:v>80</c:v>
                </c:pt>
                <c:pt idx="1">
                  <c:v>120</c:v>
                </c:pt>
                <c:pt idx="2">
                  <c:v>160</c:v>
                </c:pt>
                <c:pt idx="3">
                  <c:v>200</c:v>
                </c:pt>
                <c:pt idx="4">
                  <c:v>240</c:v>
                </c:pt>
                <c:pt idx="5">
                  <c:v>280</c:v>
                </c:pt>
                <c:pt idx="6">
                  <c:v>320</c:v>
                </c:pt>
              </c:numCache>
            </c:numRef>
          </c:cat>
          <c:val>
            <c:numRef>
              <c:f>('Estimation Accuracy-Matrix'!$C$160,'Estimation Accuracy-Matrix'!$C$162,'Estimation Accuracy-Matrix'!$C$164,'Estimation Accuracy-Matrix'!$C$166,'Estimation Accuracy-Matrix'!$C$168,'Estimation Accuracy-Matrix'!$C$170,'Estimation Accuracy-Matrix'!$C$172)</c:f>
              <c:numCache>
                <c:formatCode>0.00_);[Red]\(0.00\)</c:formatCode>
                <c:ptCount val="7"/>
                <c:pt idx="0">
                  <c:v>0.21063301370192317</c:v>
                </c:pt>
                <c:pt idx="1">
                  <c:v>0.385432746751803</c:v>
                </c:pt>
                <c:pt idx="2">
                  <c:v>0.73508906415865383</c:v>
                </c:pt>
                <c:pt idx="3">
                  <c:v>1.3138017518149032</c:v>
                </c:pt>
                <c:pt idx="4">
                  <c:v>2.1938034082932676</c:v>
                </c:pt>
                <c:pt idx="5">
                  <c:v>3.4155805543269242</c:v>
                </c:pt>
                <c:pt idx="6">
                  <c:v>5.0621355550961491</c:v>
                </c:pt>
              </c:numCache>
            </c:numRef>
          </c:val>
        </c:ser>
        <c:ser>
          <c:idx val="2"/>
          <c:order val="2"/>
          <c:tx>
            <c:v>on Cloud</c:v>
          </c:tx>
          <c:dLbls>
            <c:dLbl>
              <c:idx val="5"/>
              <c:layout>
                <c:manualLayout>
                  <c:x val="7.4073555623990969E-3"/>
                  <c:y val="1.8390675879059827E-2"/>
                </c:manualLayout>
              </c:layout>
              <c:dLblPos val="outEnd"/>
              <c:showVal val="1"/>
            </c:dLbl>
            <c:dLblPos val="outEnd"/>
            <c:showVal val="1"/>
          </c:dLbls>
          <c:cat>
            <c:numRef>
              <c:f>('Estimation Accuracy-Matrix'!$A$7,'Estimation Accuracy-Matrix'!$A$9,'Estimation Accuracy-Matrix'!$A$11,'Estimation Accuracy-Matrix'!$A$13,'Estimation Accuracy-Matrix'!$A$15,'Estimation Accuracy-Matrix'!$A$17,'Estimation Accuracy-Matrix'!$A$19)</c:f>
              <c:numCache>
                <c:formatCode>General</c:formatCode>
                <c:ptCount val="7"/>
                <c:pt idx="0">
                  <c:v>80</c:v>
                </c:pt>
                <c:pt idx="1">
                  <c:v>120</c:v>
                </c:pt>
                <c:pt idx="2">
                  <c:v>160</c:v>
                </c:pt>
                <c:pt idx="3">
                  <c:v>200</c:v>
                </c:pt>
                <c:pt idx="4">
                  <c:v>240</c:v>
                </c:pt>
                <c:pt idx="5">
                  <c:v>280</c:v>
                </c:pt>
                <c:pt idx="6">
                  <c:v>320</c:v>
                </c:pt>
              </c:numCache>
            </c:numRef>
          </c:cat>
          <c:val>
            <c:numRef>
              <c:f>('Estimation Accuracy-Matrix'!$C$91,'Estimation Accuracy-Matrix'!$C$93,'Estimation Accuracy-Matrix'!$C$95,'Estimation Accuracy-Matrix'!$C$97,'Estimation Accuracy-Matrix'!$C$99,'Estimation Accuracy-Matrix'!$C$101,'Estimation Accuracy-Matrix'!$C$103)</c:f>
              <c:numCache>
                <c:formatCode>0.00_);[Red]\(0.00\)</c:formatCode>
                <c:ptCount val="7"/>
                <c:pt idx="0">
                  <c:v>1.8908687983766752</c:v>
                </c:pt>
                <c:pt idx="1">
                  <c:v>2.0347688904174803</c:v>
                </c:pt>
                <c:pt idx="2">
                  <c:v>2.1100051661376957</c:v>
                </c:pt>
                <c:pt idx="3">
                  <c:v>2.3521620331054662</c:v>
                </c:pt>
                <c:pt idx="4">
                  <c:v>2.9085604509765632</c:v>
                </c:pt>
                <c:pt idx="5">
                  <c:v>3.3221503415039066</c:v>
                </c:pt>
                <c:pt idx="6">
                  <c:v>4.109460290185547</c:v>
                </c:pt>
              </c:numCache>
            </c:numRef>
          </c:val>
        </c:ser>
        <c:dLbls>
          <c:showVal val="1"/>
        </c:dLbls>
        <c:axId val="37649408"/>
        <c:axId val="37655680"/>
      </c:barChart>
      <c:catAx>
        <c:axId val="376494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Size of Matrix </a:t>
                </a:r>
                <a:endParaRPr lang="zh-TW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General" sourceLinked="0"/>
        <c:tickLblPos val="nextTo"/>
        <c:txPr>
          <a:bodyPr/>
          <a:lstStyle/>
          <a:p>
            <a:pPr>
              <a:defRPr sz="900">
                <a:latin typeface="Times New Roman" pitchFamily="18" charset="0"/>
                <a:cs typeface="Times New Roman" pitchFamily="18" charset="0"/>
              </a:defRPr>
            </a:pPr>
            <a:endParaRPr lang="zh-TW"/>
          </a:p>
        </c:txPr>
        <c:crossAx val="37655680"/>
        <c:crosses val="autoZero"/>
        <c:auto val="1"/>
        <c:lblAlgn val="ctr"/>
        <c:lblOffset val="100"/>
      </c:catAx>
      <c:valAx>
        <c:axId val="37655680"/>
        <c:scaling>
          <c:orientation val="minMax"/>
        </c:scaling>
        <c:axPos val="l"/>
        <c:majorGridlines/>
        <c:title>
          <c:tx>
            <c:rich>
              <a:bodyPr rot="0" vert="horz" anchor="t" anchorCtr="1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Time (mJ)</a:t>
                </a:r>
                <a:endParaRPr lang="zh-TW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4437353594434958E-2"/>
              <c:y val="7.4648798875435782E-2"/>
            </c:manualLayout>
          </c:layout>
        </c:title>
        <c:numFmt formatCode="#,##0_ " sourceLinked="0"/>
        <c:tickLblPos val="nextTo"/>
        <c:crossAx val="37649408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800">
              <a:latin typeface="Times New Roman" pitchFamily="18" charset="0"/>
              <a:cs typeface="Times New Roman" pitchFamily="18" charset="0"/>
            </a:defRPr>
          </a:pPr>
          <a:endParaRPr lang="zh-TW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style val="34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Estimation Error Rate</a:t>
            </a:r>
            <a:endParaRPr lang="zh-TW" sz="14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14166754063974818"/>
          <c:y val="0.13627335764746731"/>
          <c:w val="0.80614813390087281"/>
          <c:h val="0.66429631034753789"/>
        </c:manualLayout>
      </c:layout>
      <c:scatterChart>
        <c:scatterStyle val="smoothMarker"/>
        <c:ser>
          <c:idx val="0"/>
          <c:order val="0"/>
          <c:tx>
            <c:strRef>
              <c:f>'Estimation Accuracy-Matrix'!$Y$4</c:f>
              <c:strCache>
                <c:ptCount val="1"/>
                <c:pt idx="0">
                  <c:v>err(CPU)</c:v>
                </c:pt>
              </c:strCache>
            </c:strRef>
          </c:tx>
          <c:spPr>
            <a:ln w="12700"/>
          </c:spPr>
          <c:marker>
            <c:spPr>
              <a:ln w="12700"/>
            </c:spPr>
          </c:marker>
          <c:xVal>
            <c:numRef>
              <c:f>'Estimation Accuracy-Matrix'!$A$5:$A$21</c:f>
              <c:numCache>
                <c:formatCode>General</c:formatCode>
                <c:ptCount val="17"/>
                <c:pt idx="0">
                  <c:v>40</c:v>
                </c:pt>
                <c:pt idx="1">
                  <c:v>60</c:v>
                </c:pt>
                <c:pt idx="2">
                  <c:v>80</c:v>
                </c:pt>
                <c:pt idx="3">
                  <c:v>100</c:v>
                </c:pt>
                <c:pt idx="4">
                  <c:v>120</c:v>
                </c:pt>
                <c:pt idx="5">
                  <c:v>140</c:v>
                </c:pt>
                <c:pt idx="6">
                  <c:v>160</c:v>
                </c:pt>
                <c:pt idx="7">
                  <c:v>180</c:v>
                </c:pt>
                <c:pt idx="8">
                  <c:v>200</c:v>
                </c:pt>
                <c:pt idx="9">
                  <c:v>220</c:v>
                </c:pt>
                <c:pt idx="10">
                  <c:v>240</c:v>
                </c:pt>
                <c:pt idx="11">
                  <c:v>260</c:v>
                </c:pt>
                <c:pt idx="12">
                  <c:v>280</c:v>
                </c:pt>
                <c:pt idx="13">
                  <c:v>300</c:v>
                </c:pt>
                <c:pt idx="14">
                  <c:v>320</c:v>
                </c:pt>
                <c:pt idx="15">
                  <c:v>340</c:v>
                </c:pt>
                <c:pt idx="16">
                  <c:v>360</c:v>
                </c:pt>
              </c:numCache>
            </c:numRef>
          </c:xVal>
          <c:yVal>
            <c:numRef>
              <c:f>'Estimation Accuracy-Matrix'!$Y$5:$Y$21</c:f>
              <c:numCache>
                <c:formatCode>0.00%</c:formatCode>
                <c:ptCount val="17"/>
                <c:pt idx="0">
                  <c:v>0.53418860203859286</c:v>
                </c:pt>
                <c:pt idx="1">
                  <c:v>0.21727984655331425</c:v>
                </c:pt>
                <c:pt idx="2">
                  <c:v>9.5658908584388774E-2</c:v>
                </c:pt>
                <c:pt idx="3">
                  <c:v>1.9554913674285797E-2</c:v>
                </c:pt>
                <c:pt idx="4">
                  <c:v>5.8005067211669328E-4</c:v>
                </c:pt>
                <c:pt idx="5">
                  <c:v>1.1792575683246375E-3</c:v>
                </c:pt>
                <c:pt idx="6">
                  <c:v>1.0331614160924438E-3</c:v>
                </c:pt>
                <c:pt idx="7">
                  <c:v>2.4267806305816519E-3</c:v>
                </c:pt>
                <c:pt idx="8">
                  <c:v>6.5572823453968613E-4</c:v>
                </c:pt>
                <c:pt idx="9">
                  <c:v>3.0735664788899236E-3</c:v>
                </c:pt>
                <c:pt idx="10">
                  <c:v>1.2244421524773581E-3</c:v>
                </c:pt>
                <c:pt idx="11">
                  <c:v>3.6323446655001411E-3</c:v>
                </c:pt>
                <c:pt idx="12">
                  <c:v>5.2091710722598739E-4</c:v>
                </c:pt>
                <c:pt idx="13">
                  <c:v>4.4092335098628319E-3</c:v>
                </c:pt>
                <c:pt idx="14">
                  <c:v>4.223268950121842E-3</c:v>
                </c:pt>
                <c:pt idx="15">
                  <c:v>5.0381530428152514E-3</c:v>
                </c:pt>
                <c:pt idx="16">
                  <c:v>2.4040806577256451E-3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'Estimation Accuracy-Matrix'!$BB$54</c:f>
              <c:strCache>
                <c:ptCount val="1"/>
                <c:pt idx="0">
                  <c:v>err(Cloud)</c:v>
                </c:pt>
              </c:strCache>
            </c:strRef>
          </c:tx>
          <c:spPr>
            <a:ln w="12700"/>
          </c:spPr>
          <c:marker>
            <c:spPr>
              <a:ln w="12700"/>
            </c:spPr>
          </c:marker>
          <c:xVal>
            <c:numRef>
              <c:f>'Estimation Accuracy-Matrix'!$A$55:$A$71</c:f>
              <c:numCache>
                <c:formatCode>General</c:formatCode>
                <c:ptCount val="17"/>
                <c:pt idx="0">
                  <c:v>40</c:v>
                </c:pt>
                <c:pt idx="1">
                  <c:v>60</c:v>
                </c:pt>
                <c:pt idx="2">
                  <c:v>80</c:v>
                </c:pt>
                <c:pt idx="3">
                  <c:v>100</c:v>
                </c:pt>
                <c:pt idx="4">
                  <c:v>120</c:v>
                </c:pt>
                <c:pt idx="5">
                  <c:v>140</c:v>
                </c:pt>
                <c:pt idx="6">
                  <c:v>160</c:v>
                </c:pt>
                <c:pt idx="7">
                  <c:v>180</c:v>
                </c:pt>
                <c:pt idx="8">
                  <c:v>200</c:v>
                </c:pt>
                <c:pt idx="9">
                  <c:v>220</c:v>
                </c:pt>
                <c:pt idx="10">
                  <c:v>240</c:v>
                </c:pt>
                <c:pt idx="11">
                  <c:v>260</c:v>
                </c:pt>
                <c:pt idx="12">
                  <c:v>280</c:v>
                </c:pt>
                <c:pt idx="13">
                  <c:v>300</c:v>
                </c:pt>
                <c:pt idx="14">
                  <c:v>320</c:v>
                </c:pt>
                <c:pt idx="15">
                  <c:v>340</c:v>
                </c:pt>
                <c:pt idx="16">
                  <c:v>360</c:v>
                </c:pt>
              </c:numCache>
            </c:numRef>
          </c:xVal>
          <c:yVal>
            <c:numRef>
              <c:f>'Estimation Accuracy-Matrix'!$BB$55:$BB$71</c:f>
              <c:numCache>
                <c:formatCode>0.00%</c:formatCode>
                <c:ptCount val="17"/>
                <c:pt idx="0">
                  <c:v>0.44137627509504529</c:v>
                </c:pt>
                <c:pt idx="1">
                  <c:v>0.19554074511621444</c:v>
                </c:pt>
                <c:pt idx="2">
                  <c:v>1.5159338353687875E-2</c:v>
                </c:pt>
                <c:pt idx="3">
                  <c:v>3.8352666804163271E-2</c:v>
                </c:pt>
                <c:pt idx="4">
                  <c:v>0.10504269295088325</c:v>
                </c:pt>
                <c:pt idx="5">
                  <c:v>4.8878783823473902E-2</c:v>
                </c:pt>
                <c:pt idx="6">
                  <c:v>0.10928382500240226</c:v>
                </c:pt>
                <c:pt idx="7">
                  <c:v>9.8778007800889245E-2</c:v>
                </c:pt>
                <c:pt idx="8">
                  <c:v>0.24879871113676769</c:v>
                </c:pt>
                <c:pt idx="9">
                  <c:v>0.19466414704703094</c:v>
                </c:pt>
                <c:pt idx="10">
                  <c:v>0.20732821428868617</c:v>
                </c:pt>
                <c:pt idx="11">
                  <c:v>0.19367628010122462</c:v>
                </c:pt>
                <c:pt idx="12">
                  <c:v>0.26887948152071511</c:v>
                </c:pt>
                <c:pt idx="13">
                  <c:v>0.16398458520170633</c:v>
                </c:pt>
                <c:pt idx="14">
                  <c:v>0.28795962318109791</c:v>
                </c:pt>
                <c:pt idx="15">
                  <c:v>0.28404133669575665</c:v>
                </c:pt>
                <c:pt idx="16">
                  <c:v>0.28927067110335597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'Estimation Accuracy-Matrix'!$AI$113</c:f>
              <c:strCache>
                <c:ptCount val="1"/>
                <c:pt idx="0">
                  <c:v>err(GPU)</c:v>
                </c:pt>
              </c:strCache>
            </c:strRef>
          </c:tx>
          <c:spPr>
            <a:ln w="12700"/>
          </c:spPr>
          <c:marker>
            <c:spPr>
              <a:ln w="12700"/>
            </c:spPr>
          </c:marker>
          <c:xVal>
            <c:numRef>
              <c:f>'Estimation Accuracy-Matrix'!$A$114:$A$130</c:f>
              <c:numCache>
                <c:formatCode>General</c:formatCode>
                <c:ptCount val="17"/>
                <c:pt idx="0">
                  <c:v>40</c:v>
                </c:pt>
                <c:pt idx="1">
                  <c:v>60</c:v>
                </c:pt>
                <c:pt idx="2">
                  <c:v>80</c:v>
                </c:pt>
                <c:pt idx="3">
                  <c:v>100</c:v>
                </c:pt>
                <c:pt idx="4">
                  <c:v>120</c:v>
                </c:pt>
                <c:pt idx="5">
                  <c:v>140</c:v>
                </c:pt>
                <c:pt idx="6">
                  <c:v>160</c:v>
                </c:pt>
                <c:pt idx="7">
                  <c:v>180</c:v>
                </c:pt>
                <c:pt idx="8">
                  <c:v>200</c:v>
                </c:pt>
                <c:pt idx="9">
                  <c:v>220</c:v>
                </c:pt>
                <c:pt idx="10">
                  <c:v>240</c:v>
                </c:pt>
                <c:pt idx="11">
                  <c:v>260</c:v>
                </c:pt>
                <c:pt idx="12">
                  <c:v>280</c:v>
                </c:pt>
                <c:pt idx="13">
                  <c:v>300</c:v>
                </c:pt>
                <c:pt idx="14">
                  <c:v>320</c:v>
                </c:pt>
                <c:pt idx="15">
                  <c:v>340</c:v>
                </c:pt>
                <c:pt idx="16">
                  <c:v>360</c:v>
                </c:pt>
              </c:numCache>
            </c:numRef>
          </c:xVal>
          <c:yVal>
            <c:numRef>
              <c:f>'Estimation Accuracy-Matrix'!$AI$114:$AI$130</c:f>
              <c:numCache>
                <c:formatCode>0.00%</c:formatCode>
                <c:ptCount val="17"/>
                <c:pt idx="0">
                  <c:v>0.21178936571948992</c:v>
                </c:pt>
                <c:pt idx="1">
                  <c:v>0.18367868686558703</c:v>
                </c:pt>
                <c:pt idx="2">
                  <c:v>2.4644026797053981E-2</c:v>
                </c:pt>
                <c:pt idx="3">
                  <c:v>8.529096495940941E-3</c:v>
                </c:pt>
                <c:pt idx="4">
                  <c:v>2.6507441052697932E-2</c:v>
                </c:pt>
                <c:pt idx="5">
                  <c:v>4.2597952212958423E-2</c:v>
                </c:pt>
                <c:pt idx="6">
                  <c:v>0.10063701689810438</c:v>
                </c:pt>
                <c:pt idx="7">
                  <c:v>0.11471206377062312</c:v>
                </c:pt>
                <c:pt idx="8">
                  <c:v>0.10339209335788853</c:v>
                </c:pt>
                <c:pt idx="9">
                  <c:v>0.1040852604564433</c:v>
                </c:pt>
                <c:pt idx="10">
                  <c:v>0.10744524265583567</c:v>
                </c:pt>
                <c:pt idx="11">
                  <c:v>0.12004982837561499</c:v>
                </c:pt>
                <c:pt idx="12">
                  <c:v>9.7660958809579701E-2</c:v>
                </c:pt>
                <c:pt idx="13">
                  <c:v>0.12114146638944548</c:v>
                </c:pt>
                <c:pt idx="14">
                  <c:v>0.12150430601901796</c:v>
                </c:pt>
                <c:pt idx="15">
                  <c:v>0.12941302284699627</c:v>
                </c:pt>
                <c:pt idx="16">
                  <c:v>0.12385668628687629</c:v>
                </c:pt>
              </c:numCache>
            </c:numRef>
          </c:yVal>
          <c:smooth val="1"/>
        </c:ser>
        <c:axId val="37745024"/>
        <c:axId val="37747328"/>
      </c:scatterChart>
      <c:valAx>
        <c:axId val="37745024"/>
        <c:scaling>
          <c:orientation val="minMax"/>
          <c:max val="360"/>
          <c:min val="40"/>
        </c:scaling>
        <c:axPos val="b"/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Size of Matrix</a:t>
                </a:r>
                <a:endParaRPr lang="zh-TW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General" sourceLinked="1"/>
        <c:tickLblPos val="nextTo"/>
        <c:crossAx val="37747328"/>
        <c:crosses val="autoZero"/>
        <c:crossBetween val="midCat"/>
        <c:majorUnit val="40"/>
      </c:valAx>
      <c:valAx>
        <c:axId val="37747328"/>
        <c:scaling>
          <c:orientation val="minMax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Error Rate </a:t>
                </a:r>
                <a:endParaRPr lang="zh-TW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0.00%" sourceLinked="1"/>
        <c:tickLblPos val="nextTo"/>
        <c:crossAx val="37745024"/>
        <c:crosses val="autoZero"/>
        <c:crossBetween val="midCat"/>
        <c:majorUnit val="0.2"/>
      </c:valAx>
    </c:plotArea>
    <c:legend>
      <c:legendPos val="r"/>
      <c:layout>
        <c:manualLayout>
          <c:xMode val="edge"/>
          <c:yMode val="edge"/>
          <c:x val="0.73670184626538771"/>
          <c:y val="0.14655613171127202"/>
          <c:w val="0.19766663527687073"/>
          <c:h val="0.19156938790329894"/>
        </c:manualLayout>
      </c:layout>
      <c:txPr>
        <a:bodyPr/>
        <a:lstStyle/>
        <a:p>
          <a:pPr>
            <a:defRPr i="1">
              <a:latin typeface="Times New Roman" pitchFamily="18" charset="0"/>
              <a:cs typeface="Times New Roman" pitchFamily="18" charset="0"/>
            </a:defRPr>
          </a:pPr>
          <a:endParaRPr lang="zh-TW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style val="34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Estimation Error Rate</a:t>
            </a:r>
            <a:endParaRPr lang="zh-TW" sz="14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14128397972815895"/>
          <c:y val="0.1251936411060407"/>
          <c:w val="0.82489349608098983"/>
          <c:h val="0.67858230213611803"/>
        </c:manualLayout>
      </c:layout>
      <c:scatterChart>
        <c:scatterStyle val="smoothMarker"/>
        <c:ser>
          <c:idx val="0"/>
          <c:order val="0"/>
          <c:tx>
            <c:strRef>
              <c:f>'Estimation Accuracy-Matrix'!$Y$26</c:f>
              <c:strCache>
                <c:ptCount val="1"/>
                <c:pt idx="0">
                  <c:v>err(CPU)</c:v>
                </c:pt>
              </c:strCache>
            </c:strRef>
          </c:tx>
          <c:spPr>
            <a:ln w="12700"/>
          </c:spPr>
          <c:marker>
            <c:spPr>
              <a:ln w="12700"/>
            </c:spPr>
          </c:marker>
          <c:xVal>
            <c:numRef>
              <c:f>'Estimation Accuracy-Matrix'!$A$5:$A$21</c:f>
              <c:numCache>
                <c:formatCode>General</c:formatCode>
                <c:ptCount val="17"/>
                <c:pt idx="0">
                  <c:v>40</c:v>
                </c:pt>
                <c:pt idx="1">
                  <c:v>60</c:v>
                </c:pt>
                <c:pt idx="2">
                  <c:v>80</c:v>
                </c:pt>
                <c:pt idx="3">
                  <c:v>100</c:v>
                </c:pt>
                <c:pt idx="4">
                  <c:v>120</c:v>
                </c:pt>
                <c:pt idx="5">
                  <c:v>140</c:v>
                </c:pt>
                <c:pt idx="6">
                  <c:v>160</c:v>
                </c:pt>
                <c:pt idx="7">
                  <c:v>180</c:v>
                </c:pt>
                <c:pt idx="8">
                  <c:v>200</c:v>
                </c:pt>
                <c:pt idx="9">
                  <c:v>220</c:v>
                </c:pt>
                <c:pt idx="10">
                  <c:v>240</c:v>
                </c:pt>
                <c:pt idx="11">
                  <c:v>260</c:v>
                </c:pt>
                <c:pt idx="12">
                  <c:v>280</c:v>
                </c:pt>
                <c:pt idx="13">
                  <c:v>300</c:v>
                </c:pt>
                <c:pt idx="14">
                  <c:v>320</c:v>
                </c:pt>
                <c:pt idx="15">
                  <c:v>340</c:v>
                </c:pt>
                <c:pt idx="16">
                  <c:v>360</c:v>
                </c:pt>
              </c:numCache>
            </c:numRef>
          </c:xVal>
          <c:yVal>
            <c:numRef>
              <c:f>'Estimation Accuracy-Matrix'!$Y$27:$Y$43</c:f>
              <c:numCache>
                <c:formatCode>0.00%</c:formatCode>
                <c:ptCount val="17"/>
                <c:pt idx="0">
                  <c:v>3.3711526646567763E-2</c:v>
                </c:pt>
                <c:pt idx="1">
                  <c:v>1.4013508080959639E-2</c:v>
                </c:pt>
                <c:pt idx="2">
                  <c:v>0.15962383818553089</c:v>
                </c:pt>
                <c:pt idx="3">
                  <c:v>7.3884540534881693E-2</c:v>
                </c:pt>
                <c:pt idx="4">
                  <c:v>4.1201257825965037E-2</c:v>
                </c:pt>
                <c:pt idx="5">
                  <c:v>3.666343978535281E-2</c:v>
                </c:pt>
                <c:pt idx="6">
                  <c:v>2.6099065797755238E-2</c:v>
                </c:pt>
                <c:pt idx="7">
                  <c:v>2.7806286042672344E-2</c:v>
                </c:pt>
                <c:pt idx="8">
                  <c:v>2.2020719361045112E-2</c:v>
                </c:pt>
                <c:pt idx="9">
                  <c:v>1.9850397861930581E-2</c:v>
                </c:pt>
                <c:pt idx="10">
                  <c:v>1.8228709702893101E-2</c:v>
                </c:pt>
                <c:pt idx="11">
                  <c:v>2.7209628627083253E-2</c:v>
                </c:pt>
                <c:pt idx="12">
                  <c:v>2.8506367091447962E-2</c:v>
                </c:pt>
                <c:pt idx="13">
                  <c:v>2.8055854240684863E-2</c:v>
                </c:pt>
                <c:pt idx="14">
                  <c:v>2.7732891845297931E-2</c:v>
                </c:pt>
                <c:pt idx="15">
                  <c:v>2.8702312325461967E-2</c:v>
                </c:pt>
                <c:pt idx="16">
                  <c:v>2.3966358576726656E-2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'Estimation Accuracy-Matrix'!$BB$88</c:f>
              <c:strCache>
                <c:ptCount val="1"/>
                <c:pt idx="0">
                  <c:v>err(Cloud)</c:v>
                </c:pt>
              </c:strCache>
            </c:strRef>
          </c:tx>
          <c:spPr>
            <a:ln w="12700"/>
          </c:spPr>
          <c:marker>
            <c:spPr>
              <a:ln w="12700"/>
            </c:spPr>
          </c:marker>
          <c:xVal>
            <c:numRef>
              <c:f>'Estimation Accuracy-Matrix'!$A$67:$A$83</c:f>
              <c:numCache>
                <c:formatCode>General</c:formatCode>
                <c:ptCount val="17"/>
                <c:pt idx="0">
                  <c:v>40</c:v>
                </c:pt>
                <c:pt idx="1">
                  <c:v>60</c:v>
                </c:pt>
                <c:pt idx="2">
                  <c:v>80</c:v>
                </c:pt>
                <c:pt idx="3">
                  <c:v>100</c:v>
                </c:pt>
                <c:pt idx="4">
                  <c:v>120</c:v>
                </c:pt>
                <c:pt idx="5">
                  <c:v>140</c:v>
                </c:pt>
                <c:pt idx="6">
                  <c:v>160</c:v>
                </c:pt>
                <c:pt idx="7">
                  <c:v>180</c:v>
                </c:pt>
                <c:pt idx="8">
                  <c:v>200</c:v>
                </c:pt>
                <c:pt idx="9">
                  <c:v>220</c:v>
                </c:pt>
                <c:pt idx="10">
                  <c:v>240</c:v>
                </c:pt>
                <c:pt idx="11">
                  <c:v>260</c:v>
                </c:pt>
                <c:pt idx="12">
                  <c:v>280</c:v>
                </c:pt>
                <c:pt idx="13">
                  <c:v>300</c:v>
                </c:pt>
                <c:pt idx="14">
                  <c:v>320</c:v>
                </c:pt>
                <c:pt idx="15">
                  <c:v>340</c:v>
                </c:pt>
                <c:pt idx="16">
                  <c:v>360</c:v>
                </c:pt>
              </c:numCache>
            </c:numRef>
          </c:xVal>
          <c:yVal>
            <c:numRef>
              <c:f>'Estimation Accuracy-Matrix'!$BB$89:$BB$105</c:f>
              <c:numCache>
                <c:formatCode>0.00%</c:formatCode>
                <c:ptCount val="17"/>
                <c:pt idx="0">
                  <c:v>0.10860661196639029</c:v>
                </c:pt>
                <c:pt idx="1">
                  <c:v>6.3159040286077398E-2</c:v>
                </c:pt>
                <c:pt idx="2">
                  <c:v>1.9975983671890542E-2</c:v>
                </c:pt>
                <c:pt idx="3">
                  <c:v>1.927017007945753E-2</c:v>
                </c:pt>
                <c:pt idx="4">
                  <c:v>5.5700246522854567E-2</c:v>
                </c:pt>
                <c:pt idx="5">
                  <c:v>0.15004710076149433</c:v>
                </c:pt>
                <c:pt idx="6">
                  <c:v>0.19674541339151666</c:v>
                </c:pt>
                <c:pt idx="7">
                  <c:v>0.15779246689770227</c:v>
                </c:pt>
                <c:pt idx="8">
                  <c:v>0.26708272349125312</c:v>
                </c:pt>
                <c:pt idx="9">
                  <c:v>0.23472407586908284</c:v>
                </c:pt>
                <c:pt idx="10">
                  <c:v>0.20336522447894759</c:v>
                </c:pt>
                <c:pt idx="11">
                  <c:v>0.24675460519706532</c:v>
                </c:pt>
                <c:pt idx="12">
                  <c:v>0.21703700851516231</c:v>
                </c:pt>
                <c:pt idx="13">
                  <c:v>0.14394166009499029</c:v>
                </c:pt>
                <c:pt idx="14">
                  <c:v>0.19227909510536306</c:v>
                </c:pt>
                <c:pt idx="15">
                  <c:v>0.22464714814480571</c:v>
                </c:pt>
                <c:pt idx="16">
                  <c:v>0.23210105580865273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'Estimation Accuracy-Matrix'!$AI$157</c:f>
              <c:strCache>
                <c:ptCount val="1"/>
                <c:pt idx="0">
                  <c:v>err(GPU)</c:v>
                </c:pt>
              </c:strCache>
            </c:strRef>
          </c:tx>
          <c:spPr>
            <a:ln w="12700"/>
          </c:spPr>
          <c:marker>
            <c:spPr>
              <a:ln w="12700"/>
            </c:spPr>
          </c:marker>
          <c:xVal>
            <c:numRef>
              <c:f>'Estimation Accuracy-Matrix'!$A$136:$A$152</c:f>
              <c:numCache>
                <c:formatCode>General</c:formatCode>
                <c:ptCount val="17"/>
                <c:pt idx="0">
                  <c:v>40</c:v>
                </c:pt>
                <c:pt idx="1">
                  <c:v>60</c:v>
                </c:pt>
                <c:pt idx="2">
                  <c:v>80</c:v>
                </c:pt>
                <c:pt idx="3">
                  <c:v>100</c:v>
                </c:pt>
                <c:pt idx="4">
                  <c:v>120</c:v>
                </c:pt>
                <c:pt idx="5">
                  <c:v>140</c:v>
                </c:pt>
                <c:pt idx="6">
                  <c:v>160</c:v>
                </c:pt>
                <c:pt idx="7">
                  <c:v>180</c:v>
                </c:pt>
                <c:pt idx="8">
                  <c:v>200</c:v>
                </c:pt>
                <c:pt idx="9">
                  <c:v>220</c:v>
                </c:pt>
                <c:pt idx="10">
                  <c:v>240</c:v>
                </c:pt>
                <c:pt idx="11">
                  <c:v>260</c:v>
                </c:pt>
                <c:pt idx="12">
                  <c:v>280</c:v>
                </c:pt>
                <c:pt idx="13">
                  <c:v>300</c:v>
                </c:pt>
                <c:pt idx="14">
                  <c:v>320</c:v>
                </c:pt>
                <c:pt idx="15">
                  <c:v>340</c:v>
                </c:pt>
                <c:pt idx="16">
                  <c:v>360</c:v>
                </c:pt>
              </c:numCache>
            </c:numRef>
          </c:xVal>
          <c:yVal>
            <c:numRef>
              <c:f>'Estimation Accuracy-Matrix'!$AI$158:$AI$174</c:f>
              <c:numCache>
                <c:formatCode>0.00%</c:formatCode>
                <c:ptCount val="17"/>
                <c:pt idx="0">
                  <c:v>3.0198105121738247E-2</c:v>
                </c:pt>
                <c:pt idx="1">
                  <c:v>2.4797103152315609E-2</c:v>
                </c:pt>
                <c:pt idx="2">
                  <c:v>3.5638201243192655E-3</c:v>
                </c:pt>
                <c:pt idx="3">
                  <c:v>4.0400962149292632E-2</c:v>
                </c:pt>
                <c:pt idx="4">
                  <c:v>6.1193384450519632E-2</c:v>
                </c:pt>
                <c:pt idx="5">
                  <c:v>6.4681612494834409E-2</c:v>
                </c:pt>
                <c:pt idx="6">
                  <c:v>6.9909218031248707E-2</c:v>
                </c:pt>
                <c:pt idx="7">
                  <c:v>7.3493753051148192E-2</c:v>
                </c:pt>
                <c:pt idx="8">
                  <c:v>8.6882687328754149E-2</c:v>
                </c:pt>
                <c:pt idx="9">
                  <c:v>8.2564127680160665E-2</c:v>
                </c:pt>
                <c:pt idx="10">
                  <c:v>8.9007762753537389E-2</c:v>
                </c:pt>
                <c:pt idx="11">
                  <c:v>8.7351790819011829E-2</c:v>
                </c:pt>
                <c:pt idx="12">
                  <c:v>8.7554750816250207E-2</c:v>
                </c:pt>
                <c:pt idx="13">
                  <c:v>0.10497723698960353</c:v>
                </c:pt>
                <c:pt idx="14">
                  <c:v>9.9140580024752373E-2</c:v>
                </c:pt>
                <c:pt idx="15">
                  <c:v>0.10644397222037759</c:v>
                </c:pt>
                <c:pt idx="16">
                  <c:v>9.8340366439145233E-2</c:v>
                </c:pt>
              </c:numCache>
            </c:numRef>
          </c:yVal>
          <c:smooth val="1"/>
        </c:ser>
        <c:axId val="38101376"/>
        <c:axId val="38103680"/>
      </c:scatterChart>
      <c:valAx>
        <c:axId val="38101376"/>
        <c:scaling>
          <c:orientation val="minMax"/>
          <c:max val="360"/>
          <c:min val="40"/>
        </c:scaling>
        <c:axPos val="b"/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Size of Matrix</a:t>
                </a:r>
                <a:endParaRPr lang="zh-TW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General" sourceLinked="1"/>
        <c:tickLblPos val="nextTo"/>
        <c:crossAx val="38103680"/>
        <c:crosses val="autoZero"/>
        <c:crossBetween val="midCat"/>
        <c:majorUnit val="40"/>
      </c:valAx>
      <c:valAx>
        <c:axId val="38103680"/>
        <c:scaling>
          <c:orientation val="minMax"/>
          <c:max val="0.30000000000000032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05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050">
                    <a:latin typeface="Times New Roman" pitchFamily="18" charset="0"/>
                    <a:cs typeface="Times New Roman" pitchFamily="18" charset="0"/>
                  </a:rPr>
                  <a:t>Error Rate </a:t>
                </a:r>
                <a:endParaRPr lang="zh-TW" sz="105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0.00%" sourceLinked="1"/>
        <c:tickLblPos val="nextTo"/>
        <c:crossAx val="38101376"/>
        <c:crosses val="autoZero"/>
        <c:crossBetween val="midCat"/>
        <c:majorUnit val="0.1"/>
      </c:valAx>
    </c:plotArea>
    <c:legend>
      <c:legendPos val="r"/>
      <c:layout>
        <c:manualLayout>
          <c:xMode val="edge"/>
          <c:yMode val="edge"/>
          <c:x val="0.15640041132548044"/>
          <c:y val="0.16446049954739336"/>
          <c:w val="0.16844825921180659"/>
          <c:h val="0.18848949438674112"/>
        </c:manualLayout>
      </c:layout>
      <c:txPr>
        <a:bodyPr/>
        <a:lstStyle/>
        <a:p>
          <a:pPr>
            <a:defRPr i="1">
              <a:latin typeface="Times New Roman" pitchFamily="18" charset="0"/>
              <a:cs typeface="Times New Roman" pitchFamily="18" charset="0"/>
            </a:defRPr>
          </a:pPr>
          <a:endParaRPr lang="zh-TW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plotArea>
      <c:layout>
        <c:manualLayout>
          <c:layoutTarget val="inner"/>
          <c:xMode val="edge"/>
          <c:yMode val="edge"/>
          <c:x val="0.16373727494331711"/>
          <c:y val="3.6899868784881183E-2"/>
          <c:w val="0.75954595106367295"/>
          <c:h val="0.8072824949481977"/>
        </c:manualLayout>
      </c:layout>
      <c:lineChart>
        <c:grouping val="standard"/>
        <c:ser>
          <c:idx val="1"/>
          <c:order val="0"/>
          <c:tx>
            <c:strRef>
              <c:f>'False Decision-Matrix'!$A$34</c:f>
              <c:strCache>
                <c:ptCount val="1"/>
                <c:pt idx="0">
                  <c:v>Size=100</c:v>
                </c:pt>
              </c:strCache>
            </c:strRef>
          </c:tx>
          <c:cat>
            <c:numRef>
              <c:f>'False Decision-Matrix'!$A$51:$A$61</c:f>
              <c:numCache>
                <c:formatCode>0.0_ 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0.3000000000000001</c:v>
                </c:pt>
                <c:pt idx="4">
                  <c:v>0.4</c:v>
                </c:pt>
                <c:pt idx="5">
                  <c:v>0.5</c:v>
                </c:pt>
                <c:pt idx="6">
                  <c:v>0.60000000000000009</c:v>
                </c:pt>
                <c:pt idx="7">
                  <c:v>0.70000000000000007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</c:numCache>
            </c:numRef>
          </c:cat>
          <c:val>
            <c:numRef>
              <c:f>'False Decision-Matrix'!$H$36:$H$46</c:f>
              <c:numCache>
                <c:formatCode>0.00%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0.14000000000000001</c:v>
                </c:pt>
                <c:pt idx="4">
                  <c:v>0</c:v>
                </c:pt>
                <c:pt idx="5">
                  <c:v>6.000000000000006E-2</c:v>
                </c:pt>
                <c:pt idx="6">
                  <c:v>0.24000000000000002</c:v>
                </c:pt>
                <c:pt idx="7">
                  <c:v>0.36000000000000004</c:v>
                </c:pt>
                <c:pt idx="8">
                  <c:v>0.4</c:v>
                </c:pt>
                <c:pt idx="9">
                  <c:v>0.1</c:v>
                </c:pt>
                <c:pt idx="10">
                  <c:v>4.0000000000000042E-2</c:v>
                </c:pt>
              </c:numCache>
            </c:numRef>
          </c:val>
        </c:ser>
        <c:ser>
          <c:idx val="0"/>
          <c:order val="1"/>
          <c:tx>
            <c:strRef>
              <c:f>'False Decision-Matrix'!$A$49</c:f>
              <c:strCache>
                <c:ptCount val="1"/>
                <c:pt idx="0">
                  <c:v>Size=200</c:v>
                </c:pt>
              </c:strCache>
            </c:strRef>
          </c:tx>
          <c:cat>
            <c:numRef>
              <c:f>'False Decision-Matrix'!$A$51:$A$61</c:f>
              <c:numCache>
                <c:formatCode>0.0_ 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0.3000000000000001</c:v>
                </c:pt>
                <c:pt idx="4">
                  <c:v>0.4</c:v>
                </c:pt>
                <c:pt idx="5">
                  <c:v>0.5</c:v>
                </c:pt>
                <c:pt idx="6">
                  <c:v>0.60000000000000009</c:v>
                </c:pt>
                <c:pt idx="7">
                  <c:v>0.70000000000000007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</c:numCache>
            </c:numRef>
          </c:cat>
          <c:val>
            <c:numRef>
              <c:f>'False Decision-Matrix'!$H$51:$H$61</c:f>
              <c:numCache>
                <c:formatCode>0.00%</c:formatCode>
                <c:ptCount val="11"/>
                <c:pt idx="0">
                  <c:v>4.0000000000000042E-2</c:v>
                </c:pt>
                <c:pt idx="1">
                  <c:v>4.0000000000000042E-2</c:v>
                </c:pt>
                <c:pt idx="2">
                  <c:v>0.1</c:v>
                </c:pt>
                <c:pt idx="3">
                  <c:v>0.14000000000000001</c:v>
                </c:pt>
                <c:pt idx="4">
                  <c:v>0.16000000000000003</c:v>
                </c:pt>
                <c:pt idx="5">
                  <c:v>4.0000000000000042E-2</c:v>
                </c:pt>
                <c:pt idx="6">
                  <c:v>7.9999999999999974E-2</c:v>
                </c:pt>
                <c:pt idx="7">
                  <c:v>0.1</c:v>
                </c:pt>
                <c:pt idx="8">
                  <c:v>6.000000000000006E-2</c:v>
                </c:pt>
                <c:pt idx="9">
                  <c:v>4.0000000000000042E-2</c:v>
                </c:pt>
                <c:pt idx="10">
                  <c:v>4.0000000000000042E-2</c:v>
                </c:pt>
              </c:numCache>
            </c:numRef>
          </c:val>
        </c:ser>
        <c:ser>
          <c:idx val="2"/>
          <c:order val="2"/>
          <c:tx>
            <c:strRef>
              <c:f>'False Decision-Matrix'!$A$64</c:f>
              <c:strCache>
                <c:ptCount val="1"/>
                <c:pt idx="0">
                  <c:v>Size=300</c:v>
                </c:pt>
              </c:strCache>
            </c:strRef>
          </c:tx>
          <c:cat>
            <c:numRef>
              <c:f>'False Decision-Matrix'!$A$51:$A$61</c:f>
              <c:numCache>
                <c:formatCode>0.0_ 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0.3000000000000001</c:v>
                </c:pt>
                <c:pt idx="4">
                  <c:v>0.4</c:v>
                </c:pt>
                <c:pt idx="5">
                  <c:v>0.5</c:v>
                </c:pt>
                <c:pt idx="6">
                  <c:v>0.60000000000000009</c:v>
                </c:pt>
                <c:pt idx="7">
                  <c:v>0.70000000000000007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</c:numCache>
            </c:numRef>
          </c:cat>
          <c:val>
            <c:numRef>
              <c:f>'False Decision-Matrix'!$H$66:$H$76</c:f>
              <c:numCache>
                <c:formatCode>0.00%</c:formatCode>
                <c:ptCount val="11"/>
                <c:pt idx="0">
                  <c:v>4.0000000000000042E-2</c:v>
                </c:pt>
                <c:pt idx="1">
                  <c:v>0.16000000000000003</c:v>
                </c:pt>
                <c:pt idx="2">
                  <c:v>0.22000000000000003</c:v>
                </c:pt>
                <c:pt idx="3">
                  <c:v>0.1</c:v>
                </c:pt>
                <c:pt idx="4">
                  <c:v>7.9999999999999974E-2</c:v>
                </c:pt>
                <c:pt idx="5">
                  <c:v>4.0000000000000042E-2</c:v>
                </c:pt>
                <c:pt idx="6">
                  <c:v>2.0000000000000021E-2</c:v>
                </c:pt>
                <c:pt idx="7">
                  <c:v>0</c:v>
                </c:pt>
                <c:pt idx="8">
                  <c:v>2.0000000000000021E-2</c:v>
                </c:pt>
                <c:pt idx="9">
                  <c:v>2.0000000000000021E-2</c:v>
                </c:pt>
                <c:pt idx="10">
                  <c:v>2.0000000000000021E-2</c:v>
                </c:pt>
              </c:numCache>
            </c:numRef>
          </c:val>
        </c:ser>
        <c:marker val="1"/>
        <c:axId val="38124544"/>
        <c:axId val="38216832"/>
      </c:lineChart>
      <c:catAx>
        <c:axId val="381245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Alpha</a:t>
                </a:r>
                <a:endParaRPr lang="zh-TW"/>
              </a:p>
            </c:rich>
          </c:tx>
          <c:layout>
            <c:manualLayout>
              <c:xMode val="edge"/>
              <c:yMode val="edge"/>
              <c:x val="0.9211735961027907"/>
              <c:y val="0.85000000000000031"/>
            </c:manualLayout>
          </c:layout>
        </c:title>
        <c:numFmt formatCode="0.0_ " sourceLinked="1"/>
        <c:tickLblPos val="nextTo"/>
        <c:crossAx val="38216832"/>
        <c:crossesAt val="0"/>
        <c:auto val="1"/>
        <c:lblAlgn val="ctr"/>
        <c:lblOffset val="100"/>
      </c:catAx>
      <c:valAx>
        <c:axId val="38216832"/>
        <c:scaling>
          <c:orientation val="minMax"/>
          <c:max val="0.4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False Decision Rate</a:t>
                </a:r>
                <a:endParaRPr lang="zh-TW"/>
              </a:p>
            </c:rich>
          </c:tx>
          <c:layout/>
        </c:title>
        <c:numFmt formatCode="0.00%" sourceLinked="1"/>
        <c:tickLblPos val="nextTo"/>
        <c:crossAx val="38124544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80040192907148922"/>
          <c:y val="4.9883592378690021E-2"/>
          <c:w val="0.18114044765517562"/>
          <c:h val="0.2661960152708186"/>
        </c:manualLayout>
      </c:layout>
      <c:txPr>
        <a:bodyPr/>
        <a:lstStyle/>
        <a:p>
          <a:pPr rtl="0">
            <a:defRPr/>
          </a:pPr>
          <a:endParaRPr lang="zh-TW"/>
        </a:p>
      </c:txPr>
    </c:legend>
    <c:plotVisOnly val="1"/>
  </c:chart>
  <c:txPr>
    <a:bodyPr/>
    <a:lstStyle/>
    <a:p>
      <a:pPr>
        <a:defRPr sz="1100">
          <a:latin typeface="Times New Roman" pitchFamily="18" charset="0"/>
          <a:cs typeface="Times New Roman" pitchFamily="18" charset="0"/>
        </a:defRPr>
      </a:pPr>
      <a:endParaRPr lang="zh-TW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plotArea>
      <c:layout>
        <c:manualLayout>
          <c:layoutTarget val="inner"/>
          <c:xMode val="edge"/>
          <c:yMode val="edge"/>
          <c:x val="0.12180888349153006"/>
          <c:y val="3.6899868784881169E-2"/>
          <c:w val="0.8232947213232007"/>
          <c:h val="0.85490115304779812"/>
        </c:manualLayout>
      </c:layout>
      <c:lineChart>
        <c:grouping val="standard"/>
        <c:ser>
          <c:idx val="1"/>
          <c:order val="0"/>
          <c:tx>
            <c:strRef>
              <c:f>'False Decision-Matrix'!$B$21</c:f>
              <c:strCache>
                <c:ptCount val="1"/>
                <c:pt idx="0">
                  <c:v>0.0 </c:v>
                </c:pt>
              </c:strCache>
            </c:strRef>
          </c:tx>
          <c:cat>
            <c:numRef>
              <c:f>'False Decision-Matrix'!$A$8:$A$10</c:f>
              <c:numCache>
                <c:formatCode>General</c:formatCode>
                <c:ptCount val="3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</c:numCache>
            </c:numRef>
          </c:cat>
          <c:val>
            <c:numRef>
              <c:f>('False Decision-Matrix'!$H$36,'False Decision-Matrix'!$H$51,'False Decision-Matrix'!$H$66)</c:f>
              <c:numCache>
                <c:formatCode>0.00%</c:formatCode>
                <c:ptCount val="3"/>
                <c:pt idx="0">
                  <c:v>0</c:v>
                </c:pt>
                <c:pt idx="1">
                  <c:v>4.0000000000000056E-2</c:v>
                </c:pt>
                <c:pt idx="2">
                  <c:v>4.0000000000000056E-2</c:v>
                </c:pt>
              </c:numCache>
            </c:numRef>
          </c:val>
        </c:ser>
        <c:ser>
          <c:idx val="0"/>
          <c:order val="1"/>
          <c:tx>
            <c:strRef>
              <c:f>'False Decision-Matrix'!$B$23</c:f>
              <c:strCache>
                <c:ptCount val="1"/>
                <c:pt idx="0">
                  <c:v>0.2 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pPr>
              <a:ln>
                <a:solidFill>
                  <a:schemeClr val="tx2"/>
                </a:solidFill>
              </a:ln>
            </c:spPr>
          </c:marker>
          <c:cat>
            <c:numRef>
              <c:f>'False Decision-Matrix'!$A$8:$A$10</c:f>
              <c:numCache>
                <c:formatCode>General</c:formatCode>
                <c:ptCount val="3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</c:numCache>
            </c:numRef>
          </c:cat>
          <c:val>
            <c:numRef>
              <c:f>('False Decision-Matrix'!$H$38,'False Decision-Matrix'!$H$53,'False Decision-Matrix'!$H$68)</c:f>
              <c:numCache>
                <c:formatCode>0.00%</c:formatCode>
                <c:ptCount val="3"/>
                <c:pt idx="0">
                  <c:v>0</c:v>
                </c:pt>
                <c:pt idx="1">
                  <c:v>0.1</c:v>
                </c:pt>
                <c:pt idx="2">
                  <c:v>0.22000000000000003</c:v>
                </c:pt>
              </c:numCache>
            </c:numRef>
          </c:val>
        </c:ser>
        <c:ser>
          <c:idx val="4"/>
          <c:order val="2"/>
          <c:tx>
            <c:v>0.4</c:v>
          </c:tx>
          <c:spPr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marker>
            <c:spPr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marker>
          <c:cat>
            <c:numRef>
              <c:f>'False Decision-Matrix'!$A$8:$A$10</c:f>
              <c:numCache>
                <c:formatCode>General</c:formatCode>
                <c:ptCount val="3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</c:numCache>
            </c:numRef>
          </c:cat>
          <c:val>
            <c:numRef>
              <c:f>('False Decision-Matrix'!$H$40,'False Decision-Matrix'!$H$55,'False Decision-Matrix'!$H$70)</c:f>
              <c:numCache>
                <c:formatCode>0.00%</c:formatCode>
                <c:ptCount val="3"/>
                <c:pt idx="0">
                  <c:v>0</c:v>
                </c:pt>
                <c:pt idx="1">
                  <c:v>0.16000000000000003</c:v>
                </c:pt>
                <c:pt idx="2">
                  <c:v>0.08</c:v>
                </c:pt>
              </c:numCache>
            </c:numRef>
          </c:val>
        </c:ser>
        <c:ser>
          <c:idx val="6"/>
          <c:order val="3"/>
          <c:tx>
            <c:v>0.6</c:v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pPr>
              <a:ln>
                <a:solidFill>
                  <a:schemeClr val="accent6">
                    <a:lumMod val="75000"/>
                  </a:schemeClr>
                </a:solidFill>
              </a:ln>
            </c:spPr>
          </c:marker>
          <c:cat>
            <c:numRef>
              <c:f>'False Decision-Matrix'!$A$8:$A$10</c:f>
              <c:numCache>
                <c:formatCode>General</c:formatCode>
                <c:ptCount val="3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</c:numCache>
            </c:numRef>
          </c:cat>
          <c:val>
            <c:numRef>
              <c:f>('False Decision-Matrix'!$H$42,'False Decision-Matrix'!$H$57,'False Decision-Matrix'!$H$72)</c:f>
              <c:numCache>
                <c:formatCode>0.00%</c:formatCode>
                <c:ptCount val="3"/>
                <c:pt idx="0">
                  <c:v>0.24000000000000007</c:v>
                </c:pt>
                <c:pt idx="1">
                  <c:v>0.08</c:v>
                </c:pt>
                <c:pt idx="2">
                  <c:v>2.0000000000000028E-2</c:v>
                </c:pt>
              </c:numCache>
            </c:numRef>
          </c:val>
        </c:ser>
        <c:ser>
          <c:idx val="8"/>
          <c:order val="4"/>
          <c:tx>
            <c:v>0.8</c:v>
          </c:tx>
          <c:spPr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marker>
            <c:spPr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c:spPr>
          </c:marker>
          <c:cat>
            <c:numRef>
              <c:f>'False Decision-Matrix'!$A$8:$A$10</c:f>
              <c:numCache>
                <c:formatCode>General</c:formatCode>
                <c:ptCount val="3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</c:numCache>
            </c:numRef>
          </c:cat>
          <c:val>
            <c:numRef>
              <c:f>('False Decision-Matrix'!$H$44,'False Decision-Matrix'!$H$59,'False Decision-Matrix'!$H$74)</c:f>
              <c:numCache>
                <c:formatCode>0.00%</c:formatCode>
                <c:ptCount val="3"/>
                <c:pt idx="0">
                  <c:v>0.24000000000000007</c:v>
                </c:pt>
                <c:pt idx="1">
                  <c:v>6.0000000000000081E-2</c:v>
                </c:pt>
                <c:pt idx="2">
                  <c:v>2.0000000000000028E-2</c:v>
                </c:pt>
              </c:numCache>
            </c:numRef>
          </c:val>
        </c:ser>
        <c:ser>
          <c:idx val="2"/>
          <c:order val="5"/>
          <c:tx>
            <c:strRef>
              <c:f>'False Decision-Matrix'!$A$46</c:f>
              <c:strCache>
                <c:ptCount val="1"/>
                <c:pt idx="0">
                  <c:v>1.0 </c:v>
                </c:pt>
              </c:strCache>
            </c:strRef>
          </c:tx>
          <c:val>
            <c:numRef>
              <c:f>('False Decision-Matrix'!$H$46,'False Decision-Matrix'!$H$61,'False Decision-Matrix'!$H$76)</c:f>
              <c:numCache>
                <c:formatCode>0.00%</c:formatCode>
                <c:ptCount val="3"/>
                <c:pt idx="0">
                  <c:v>4.0000000000000056E-2</c:v>
                </c:pt>
                <c:pt idx="1">
                  <c:v>4.0000000000000056E-2</c:v>
                </c:pt>
                <c:pt idx="2">
                  <c:v>2.0000000000000028E-2</c:v>
                </c:pt>
              </c:numCache>
            </c:numRef>
          </c:val>
        </c:ser>
        <c:marker val="1"/>
        <c:axId val="38292096"/>
        <c:axId val="38310656"/>
      </c:lineChart>
      <c:catAx>
        <c:axId val="382920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Matrix size</a:t>
                </a:r>
                <a:endParaRPr lang="zh-TW" altLang="en-US"/>
              </a:p>
            </c:rich>
          </c:tx>
          <c:layout>
            <c:manualLayout>
              <c:xMode val="edge"/>
              <c:yMode val="edge"/>
              <c:x val="0.90698597596438035"/>
              <c:y val="0.92740833210016271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zh-TW"/>
          </a:p>
        </c:txPr>
        <c:crossAx val="38310656"/>
        <c:crossesAt val="0"/>
        <c:auto val="1"/>
        <c:lblAlgn val="ctr"/>
        <c:lblOffset val="100"/>
      </c:catAx>
      <c:valAx>
        <c:axId val="38310656"/>
        <c:scaling>
          <c:orientation val="minMax"/>
          <c:max val="0.4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altLang="zh-TW">
                    <a:latin typeface="Times New Roman" pitchFamily="18" charset="0"/>
                    <a:cs typeface="Times New Roman" pitchFamily="18" charset="0"/>
                  </a:rPr>
                  <a:t>False Decision Rate</a:t>
                </a:r>
                <a:endParaRPr lang="zh-TW" altLang="en-US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0.00%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zh-TW"/>
          </a:p>
        </c:txPr>
        <c:crossAx val="38292096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85360394920351479"/>
          <c:y val="5.4373565083600792E-2"/>
          <c:w val="8.8700805586459305E-2"/>
          <c:h val="0.45646352091369685"/>
        </c:manualLayout>
      </c:layout>
      <c:txPr>
        <a:bodyPr/>
        <a:lstStyle/>
        <a:p>
          <a:pPr rtl="0">
            <a:defRPr>
              <a:latin typeface="Times New Roman" pitchFamily="18" charset="0"/>
              <a:cs typeface="Times New Roman" pitchFamily="18" charset="0"/>
            </a:defRPr>
          </a:pPr>
          <a:endParaRPr lang="zh-TW"/>
        </a:p>
      </c:txPr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plotArea>
      <c:layout>
        <c:manualLayout>
          <c:layoutTarget val="inner"/>
          <c:xMode val="edge"/>
          <c:yMode val="edge"/>
          <c:x val="0.16287729658792677"/>
          <c:y val="5.1358579055758614E-2"/>
          <c:w val="0.79176159230096232"/>
          <c:h val="0.8258673045229511"/>
        </c:manualLayout>
      </c:layout>
      <c:lineChart>
        <c:grouping val="standard"/>
        <c:ser>
          <c:idx val="0"/>
          <c:order val="0"/>
          <c:tx>
            <c:v>time-only</c:v>
          </c:tx>
          <c:cat>
            <c:numRef>
              <c:f>'False Decision-Matrix'!$A$51:$A$61</c:f>
              <c:numCache>
                <c:formatCode>0.0_ 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0.30000000000000021</c:v>
                </c:pt>
                <c:pt idx="4">
                  <c:v>0.4</c:v>
                </c:pt>
                <c:pt idx="5">
                  <c:v>0.5</c:v>
                </c:pt>
                <c:pt idx="6">
                  <c:v>0.60000000000000031</c:v>
                </c:pt>
                <c:pt idx="7">
                  <c:v>0.70000000000000029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</c:numCache>
            </c:numRef>
          </c:cat>
          <c:val>
            <c:numRef>
              <c:f>'False Decision-Matrix'!$AC$36:$AC$46</c:f>
              <c:numCache>
                <c:formatCode>0.000%</c:formatCode>
                <c:ptCount val="11"/>
                <c:pt idx="0">
                  <c:v>6.4986081709935606</c:v>
                </c:pt>
                <c:pt idx="1">
                  <c:v>6.4986081709935606</c:v>
                </c:pt>
                <c:pt idx="2">
                  <c:v>6.4986081709935606</c:v>
                </c:pt>
                <c:pt idx="3">
                  <c:v>4.0506637127819278</c:v>
                </c:pt>
                <c:pt idx="4">
                  <c:v>4.0506637127819278</c:v>
                </c:pt>
                <c:pt idx="5">
                  <c:v>4.0506637127819278</c:v>
                </c:pt>
                <c:pt idx="6">
                  <c:v>4.0506637127819278</c:v>
                </c:pt>
                <c:pt idx="7">
                  <c:v>4.0506637127819278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v>hybrid</c:v>
          </c:tx>
          <c:val>
            <c:numRef>
              <c:f>'False Decision-Matrix'!$Q$36:$Q$46</c:f>
              <c:numCache>
                <c:formatCode>0.000_ 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1.0858322657059737E-2</c:v>
                </c:pt>
                <c:pt idx="4">
                  <c:v>0</c:v>
                </c:pt>
                <c:pt idx="5">
                  <c:v>0.19491799535574789</c:v>
                </c:pt>
                <c:pt idx="6">
                  <c:v>0.77967198142299199</c:v>
                </c:pt>
                <c:pt idx="7">
                  <c:v>0.84464464654157534</c:v>
                </c:pt>
                <c:pt idx="8">
                  <c:v>2.7705228712382436E-2</c:v>
                </c:pt>
                <c:pt idx="9">
                  <c:v>1.1543845296826047E-2</c:v>
                </c:pt>
                <c:pt idx="10">
                  <c:v>4.6175381187303485E-3</c:v>
                </c:pt>
              </c:numCache>
            </c:numRef>
          </c:val>
        </c:ser>
        <c:ser>
          <c:idx val="2"/>
          <c:order val="2"/>
          <c:tx>
            <c:v>energy-only</c:v>
          </c:tx>
          <c:val>
            <c:numRef>
              <c:f>'False Decision-Matrix'!$W$36:$W$46</c:f>
              <c:numCache>
                <c:formatCode>0.00%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0.73462329356632539</c:v>
                </c:pt>
                <c:pt idx="4">
                  <c:v>0.73462329356632539</c:v>
                </c:pt>
                <c:pt idx="5">
                  <c:v>0.73462329356632539</c:v>
                </c:pt>
                <c:pt idx="6">
                  <c:v>0.73462329356632539</c:v>
                </c:pt>
                <c:pt idx="7">
                  <c:v>0.73462329356632539</c:v>
                </c:pt>
                <c:pt idx="8">
                  <c:v>2.2030449732908743</c:v>
                </c:pt>
                <c:pt idx="9">
                  <c:v>2.2030449732908743</c:v>
                </c:pt>
                <c:pt idx="10">
                  <c:v>2.2030449732908743</c:v>
                </c:pt>
              </c:numCache>
            </c:numRef>
          </c:val>
        </c:ser>
        <c:marker val="1"/>
        <c:axId val="38324480"/>
        <c:axId val="38011264"/>
      </c:lineChart>
      <c:catAx>
        <c:axId val="383244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TW"/>
                  <a:t>Alpha</a:t>
                </a:r>
                <a:endParaRPr lang="zh-TW" altLang="en-US"/>
              </a:p>
            </c:rich>
          </c:tx>
          <c:layout>
            <c:manualLayout>
              <c:xMode val="edge"/>
              <c:yMode val="edge"/>
              <c:x val="7.7870024191774828E-2"/>
              <c:y val="0.9115998867736087"/>
            </c:manualLayout>
          </c:layout>
        </c:title>
        <c:numFmt formatCode="0.0_ " sourceLinked="1"/>
        <c:tickLblPos val="nextTo"/>
        <c:crossAx val="38011264"/>
        <c:crosses val="autoZero"/>
        <c:auto val="1"/>
        <c:lblAlgn val="ctr"/>
        <c:lblOffset val="100"/>
        <c:tickLblSkip val="2"/>
      </c:catAx>
      <c:valAx>
        <c:axId val="380112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Penalty</a:t>
                </a:r>
                <a:endParaRPr lang="zh-TW" sz="1200"/>
              </a:p>
            </c:rich>
          </c:tx>
          <c:layout/>
        </c:title>
        <c:numFmt formatCode="0%" sourceLinked="0"/>
        <c:tickLblPos val="nextTo"/>
        <c:crossAx val="38324480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0.7046388888888897"/>
          <c:y val="6.4594699141340542E-2"/>
          <c:w val="0.25906450348553989"/>
          <c:h val="0.17230696136345297"/>
        </c:manualLayout>
      </c:layout>
    </c:legend>
    <c:plotVisOnly val="1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zh-TW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5" Type="http://schemas.openxmlformats.org/officeDocument/2006/relationships/image" Target="../media/image86.wmf"/><Relationship Id="rId4" Type="http://schemas.openxmlformats.org/officeDocument/2006/relationships/image" Target="../media/image85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3" Type="http://schemas.openxmlformats.org/officeDocument/2006/relationships/image" Target="../media/image89.wmf"/><Relationship Id="rId7" Type="http://schemas.openxmlformats.org/officeDocument/2006/relationships/image" Target="../media/image93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7.wmf"/><Relationship Id="rId1" Type="http://schemas.openxmlformats.org/officeDocument/2006/relationships/image" Target="../media/image9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12" Type="http://schemas.openxmlformats.org/officeDocument/2006/relationships/image" Target="../media/image26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11" Type="http://schemas.openxmlformats.org/officeDocument/2006/relationships/image" Target="../media/image25.wmf"/><Relationship Id="rId5" Type="http://schemas.openxmlformats.org/officeDocument/2006/relationships/image" Target="../media/image19.wmf"/><Relationship Id="rId10" Type="http://schemas.openxmlformats.org/officeDocument/2006/relationships/image" Target="../media/image24.wmf"/><Relationship Id="rId4" Type="http://schemas.openxmlformats.org/officeDocument/2006/relationships/image" Target="../media/image18.wmf"/><Relationship Id="rId9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37.wmf"/><Relationship Id="rId18" Type="http://schemas.openxmlformats.org/officeDocument/2006/relationships/image" Target="../media/image42.wmf"/><Relationship Id="rId3" Type="http://schemas.openxmlformats.org/officeDocument/2006/relationships/image" Target="../media/image29.wmf"/><Relationship Id="rId21" Type="http://schemas.openxmlformats.org/officeDocument/2006/relationships/image" Target="../media/image45.wmf"/><Relationship Id="rId7" Type="http://schemas.openxmlformats.org/officeDocument/2006/relationships/image" Target="../media/image31.wmf"/><Relationship Id="rId12" Type="http://schemas.openxmlformats.org/officeDocument/2006/relationships/image" Target="../media/image36.wmf"/><Relationship Id="rId17" Type="http://schemas.openxmlformats.org/officeDocument/2006/relationships/image" Target="../media/image41.wmf"/><Relationship Id="rId2" Type="http://schemas.openxmlformats.org/officeDocument/2006/relationships/image" Target="../media/image28.wmf"/><Relationship Id="rId16" Type="http://schemas.openxmlformats.org/officeDocument/2006/relationships/image" Target="../media/image40.wmf"/><Relationship Id="rId20" Type="http://schemas.openxmlformats.org/officeDocument/2006/relationships/image" Target="../media/image44.wmf"/><Relationship Id="rId1" Type="http://schemas.openxmlformats.org/officeDocument/2006/relationships/image" Target="../media/image27.wmf"/><Relationship Id="rId6" Type="http://schemas.openxmlformats.org/officeDocument/2006/relationships/image" Target="../media/image30.wmf"/><Relationship Id="rId11" Type="http://schemas.openxmlformats.org/officeDocument/2006/relationships/image" Target="../media/image35.wmf"/><Relationship Id="rId5" Type="http://schemas.openxmlformats.org/officeDocument/2006/relationships/image" Target="../media/image11.wmf"/><Relationship Id="rId15" Type="http://schemas.openxmlformats.org/officeDocument/2006/relationships/image" Target="../media/image39.wmf"/><Relationship Id="rId10" Type="http://schemas.openxmlformats.org/officeDocument/2006/relationships/image" Target="../media/image34.wmf"/><Relationship Id="rId19" Type="http://schemas.openxmlformats.org/officeDocument/2006/relationships/image" Target="../media/image43.wmf"/><Relationship Id="rId4" Type="http://schemas.openxmlformats.org/officeDocument/2006/relationships/image" Target="../media/image2.wmf"/><Relationship Id="rId9" Type="http://schemas.openxmlformats.org/officeDocument/2006/relationships/image" Target="../media/image33.wmf"/><Relationship Id="rId14" Type="http://schemas.openxmlformats.org/officeDocument/2006/relationships/image" Target="../media/image38.wmf"/><Relationship Id="rId22" Type="http://schemas.openxmlformats.org/officeDocument/2006/relationships/image" Target="../media/image46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7" Type="http://schemas.openxmlformats.org/officeDocument/2006/relationships/image" Target="../media/image61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6" Type="http://schemas.openxmlformats.org/officeDocument/2006/relationships/image" Target="../media/image60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image" Target="../media/image64.wmf"/><Relationship Id="rId7" Type="http://schemas.openxmlformats.org/officeDocument/2006/relationships/image" Target="../media/image68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1BA98-D9C7-4232-AD91-B01D3307854F}" type="datetimeFigureOut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0D03F-ACAF-4BF8-A35F-155F11301CC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A014C-5FBA-416E-B52A-2DF1D18A4CA4}" type="datetimeFigureOut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BC959-6345-41D0-8900-FC8B71512FC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BC959-6345-41D0-8900-FC8B71512FCA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A901-8E8E-4FBA-992F-E4CDA2BE570B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1B57A-EF62-4A39-B20A-EA375F58A668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61EF5-5EFF-4907-895D-1482329541AC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>
            <a:lvl1pPr>
              <a:defRPr sz="4000">
                <a:latin typeface="+mj-lt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C33C7-2008-43D8-AE22-057F1D27A032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BA9D-9C16-4CCB-A359-144E5C2CE3C8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C3123-7E1D-446B-8666-1E12A852FCC1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C1DBA-D04A-4C53-847D-079E509F2D1A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D6A7-B62D-4763-9827-4649285A0A4B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DA26-4E1C-4574-96FC-96D3B38D53A4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84C9-DA1E-44CF-94DA-0E47BFC05B04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581CA-3C62-4029-8963-B1B17FEA5EDA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3B725-988B-4AE4-BDCE-364BEA154147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10" Type="http://schemas.openxmlformats.org/officeDocument/2006/relationships/oleObject" Target="../embeddings/oleObject54.bin"/><Relationship Id="rId4" Type="http://schemas.openxmlformats.org/officeDocument/2006/relationships/oleObject" Target="../embeddings/oleObject48.bin"/><Relationship Id="rId9" Type="http://schemas.openxmlformats.org/officeDocument/2006/relationships/oleObject" Target="../embeddings/oleObject5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8.bin"/><Relationship Id="rId5" Type="http://schemas.openxmlformats.org/officeDocument/2006/relationships/oleObject" Target="../embeddings/oleObject57.bin"/><Relationship Id="rId4" Type="http://schemas.openxmlformats.org/officeDocument/2006/relationships/oleObject" Target="../embeddings/oleObject56.bin"/><Relationship Id="rId9" Type="http://schemas.openxmlformats.org/officeDocument/2006/relationships/oleObject" Target="../embeddings/oleObject6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5.bin"/><Relationship Id="rId5" Type="http://schemas.openxmlformats.org/officeDocument/2006/relationships/oleObject" Target="../embeddings/oleObject64.bin"/><Relationship Id="rId10" Type="http://schemas.openxmlformats.org/officeDocument/2006/relationships/oleObject" Target="../embeddings/oleObject69.bin"/><Relationship Id="rId4" Type="http://schemas.openxmlformats.org/officeDocument/2006/relationships/oleObject" Target="../embeddings/oleObject63.bin"/><Relationship Id="rId9" Type="http://schemas.openxmlformats.org/officeDocument/2006/relationships/oleObject" Target="../embeddings/oleObject68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4.bin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7.png"/><Relationship Id="rId5" Type="http://schemas.openxmlformats.org/officeDocument/2006/relationships/oleObject" Target="../embeddings/oleObject72.bin"/><Relationship Id="rId4" Type="http://schemas.openxmlformats.org/officeDocument/2006/relationships/oleObject" Target="../embeddings/oleObject7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77.bin"/><Relationship Id="rId4" Type="http://schemas.openxmlformats.org/officeDocument/2006/relationships/oleObject" Target="../embeddings/oleObject7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7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82.bin"/><Relationship Id="rId5" Type="http://schemas.openxmlformats.org/officeDocument/2006/relationships/oleObject" Target="../embeddings/oleObject81.bin"/><Relationship Id="rId4" Type="http://schemas.openxmlformats.org/officeDocument/2006/relationships/oleObject" Target="../embeddings/oleObject80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9.bin"/><Relationship Id="rId3" Type="http://schemas.openxmlformats.org/officeDocument/2006/relationships/oleObject" Target="../embeddings/oleObject84.bin"/><Relationship Id="rId7" Type="http://schemas.openxmlformats.org/officeDocument/2006/relationships/oleObject" Target="../embeddings/oleObject8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87.bin"/><Relationship Id="rId5" Type="http://schemas.openxmlformats.org/officeDocument/2006/relationships/oleObject" Target="../embeddings/oleObject86.bin"/><Relationship Id="rId10" Type="http://schemas.openxmlformats.org/officeDocument/2006/relationships/oleObject" Target="../embeddings/oleObject91.bin"/><Relationship Id="rId4" Type="http://schemas.openxmlformats.org/officeDocument/2006/relationships/oleObject" Target="../embeddings/oleObject85.bin"/><Relationship Id="rId9" Type="http://schemas.openxmlformats.org/officeDocument/2006/relationships/oleObject" Target="../embeddings/oleObject90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eg"/><Relationship Id="rId3" Type="http://schemas.openxmlformats.org/officeDocument/2006/relationships/oleObject" Target="../embeddings/oleObject92.bin"/><Relationship Id="rId7" Type="http://schemas.openxmlformats.org/officeDocument/2006/relationships/image" Target="../media/image10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99.png"/><Relationship Id="rId5" Type="http://schemas.openxmlformats.org/officeDocument/2006/relationships/image" Target="../media/image98.jpeg"/><Relationship Id="rId10" Type="http://schemas.openxmlformats.org/officeDocument/2006/relationships/image" Target="../media/image103.png"/><Relationship Id="rId4" Type="http://schemas.openxmlformats.org/officeDocument/2006/relationships/oleObject" Target="../embeddings/oleObject93.bin"/><Relationship Id="rId9" Type="http://schemas.openxmlformats.org/officeDocument/2006/relationships/image" Target="../media/image10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94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chart" Target="../charts/char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96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3" Type="http://schemas.openxmlformats.org/officeDocument/2006/relationships/image" Target="../media/image14.png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12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6.bin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5.bin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9.bin"/><Relationship Id="rId14" Type="http://schemas.openxmlformats.org/officeDocument/2006/relationships/oleObject" Target="../embeddings/oleObject2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oleObject" Target="../embeddings/oleObject35.bin"/><Relationship Id="rId18" Type="http://schemas.openxmlformats.org/officeDocument/2006/relationships/oleObject" Target="../embeddings/oleObject40.bin"/><Relationship Id="rId3" Type="http://schemas.openxmlformats.org/officeDocument/2006/relationships/oleObject" Target="../embeddings/oleObject25.bin"/><Relationship Id="rId21" Type="http://schemas.openxmlformats.org/officeDocument/2006/relationships/oleObject" Target="../embeddings/oleObject43.bin"/><Relationship Id="rId7" Type="http://schemas.openxmlformats.org/officeDocument/2006/relationships/oleObject" Target="../embeddings/oleObject29.bin"/><Relationship Id="rId12" Type="http://schemas.openxmlformats.org/officeDocument/2006/relationships/oleObject" Target="../embeddings/oleObject34.bin"/><Relationship Id="rId1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8.bin"/><Relationship Id="rId20" Type="http://schemas.openxmlformats.org/officeDocument/2006/relationships/oleObject" Target="../embeddings/oleObject42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8.bin"/><Relationship Id="rId11" Type="http://schemas.openxmlformats.org/officeDocument/2006/relationships/oleObject" Target="../embeddings/oleObject33.bin"/><Relationship Id="rId24" Type="http://schemas.openxmlformats.org/officeDocument/2006/relationships/oleObject" Target="../embeddings/oleObject46.bin"/><Relationship Id="rId5" Type="http://schemas.openxmlformats.org/officeDocument/2006/relationships/oleObject" Target="../embeddings/oleObject27.bin"/><Relationship Id="rId15" Type="http://schemas.openxmlformats.org/officeDocument/2006/relationships/oleObject" Target="../embeddings/oleObject37.bin"/><Relationship Id="rId23" Type="http://schemas.openxmlformats.org/officeDocument/2006/relationships/oleObject" Target="../embeddings/oleObject45.bin"/><Relationship Id="rId10" Type="http://schemas.openxmlformats.org/officeDocument/2006/relationships/oleObject" Target="../embeddings/oleObject32.bin"/><Relationship Id="rId19" Type="http://schemas.openxmlformats.org/officeDocument/2006/relationships/oleObject" Target="../embeddings/oleObject41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1.bin"/><Relationship Id="rId14" Type="http://schemas.openxmlformats.org/officeDocument/2006/relationships/oleObject" Target="../embeddings/oleObject36.bin"/><Relationship Id="rId22" Type="http://schemas.openxmlformats.org/officeDocument/2006/relationships/oleObject" Target="../embeddings/oleObject4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772400" cy="1743086"/>
          </a:xfrm>
        </p:spPr>
        <p:txBody>
          <a:bodyPr>
            <a:normAutofit fontScale="90000"/>
          </a:bodyPr>
          <a:lstStyle/>
          <a:p>
            <a:r>
              <a:rPr lang="en-US" altLang="zh-TW" sz="4000" dirty="0" smtClean="0"/>
              <a:t>Master Thesis</a:t>
            </a:r>
            <a:br>
              <a:rPr lang="en-US" altLang="zh-TW" sz="4000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sz="3100" dirty="0" smtClean="0"/>
              <a:t>Time-and-Energy Aware Computation Offloading in Handheld Devices to Coprocessors and Clouds</a:t>
            </a:r>
            <a:br>
              <a:rPr lang="en-US" altLang="zh-TW" sz="3100" dirty="0" smtClean="0"/>
            </a:br>
            <a:endParaRPr lang="zh-TW" altLang="en-US" sz="31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28728" y="435769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altLang="zh-TW" sz="2400" dirty="0" smtClean="0"/>
              <a:t>Student: Ting-Jun Huang</a:t>
            </a:r>
          </a:p>
          <a:p>
            <a:pPr algn="l"/>
            <a:r>
              <a:rPr lang="en-US" altLang="zh-TW" sz="2400" dirty="0" smtClean="0"/>
              <a:t>Advisor: Ying-Dar Lin</a:t>
            </a:r>
          </a:p>
          <a:p>
            <a:pPr algn="l"/>
            <a:r>
              <a:rPr lang="en-US" altLang="zh-TW" sz="2400" dirty="0" smtClean="0"/>
              <a:t>2011/06/17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TETD </a:t>
            </a:r>
            <a:r>
              <a:rPr lang="en-US" altLang="zh-TW" sz="3200" dirty="0" smtClean="0"/>
              <a:t>– Collect Factors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Autofit/>
          </a:bodyPr>
          <a:lstStyle/>
          <a:p>
            <a:r>
              <a:rPr lang="en-US" altLang="zh-TW" sz="2400" dirty="0" smtClean="0"/>
              <a:t>Collect Factors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Import factor table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Maintain factors data structure</a:t>
            </a:r>
          </a:p>
          <a:p>
            <a:pPr marL="900000" lvl="1" indent="-432000">
              <a:buFont typeface="Wingdings" pitchFamily="2" charset="2"/>
              <a:buChar char="u"/>
            </a:pPr>
            <a:endParaRPr lang="en-US" altLang="zh-TW" sz="2000" dirty="0" smtClean="0"/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Static factors </a:t>
            </a:r>
          </a:p>
          <a:p>
            <a:pPr marL="1300050" lvl="2" indent="-432000">
              <a:buFont typeface="Wingdings" pitchFamily="2" charset="2"/>
              <a:buChar char="n"/>
            </a:pPr>
            <a:r>
              <a:rPr lang="el-GR" altLang="zh-TW" i="1" dirty="0" smtClean="0">
                <a:latin typeface="Times New Roman" pitchFamily="18" charset="0"/>
                <a:ea typeface="微軟正黑體"/>
                <a:cs typeface="Times New Roman" pitchFamily="18" charset="0"/>
              </a:rPr>
              <a:t>μ</a:t>
            </a:r>
            <a:r>
              <a:rPr lang="en-US" altLang="zh-TW" sz="1050" i="1" dirty="0" err="1" smtClean="0">
                <a:latin typeface="Times New Roman" pitchFamily="18" charset="0"/>
                <a:ea typeface="微軟正黑體"/>
                <a:cs typeface="Times New Roman" pitchFamily="18" charset="0"/>
              </a:rPr>
              <a:t>cpu</a:t>
            </a:r>
            <a:r>
              <a:rPr lang="en-US" altLang="zh-TW" i="1" dirty="0" smtClean="0">
                <a:latin typeface="Times New Roman" pitchFamily="18" charset="0"/>
                <a:ea typeface="微軟正黑體"/>
                <a:cs typeface="Times New Roman" pitchFamily="18" charset="0"/>
              </a:rPr>
              <a:t>, </a:t>
            </a:r>
            <a:r>
              <a:rPr lang="el-GR" altLang="zh-TW" i="1" dirty="0" smtClean="0">
                <a:latin typeface="Times New Roman" pitchFamily="18" charset="0"/>
                <a:ea typeface="微軟正黑體"/>
                <a:cs typeface="Times New Roman" pitchFamily="18" charset="0"/>
              </a:rPr>
              <a:t>μ</a:t>
            </a:r>
            <a:r>
              <a:rPr lang="en-US" altLang="zh-TW" sz="1050" i="1" dirty="0" smtClean="0">
                <a:latin typeface="Times New Roman" pitchFamily="18" charset="0"/>
                <a:ea typeface="微軟正黑體"/>
                <a:cs typeface="Times New Roman" pitchFamily="18" charset="0"/>
              </a:rPr>
              <a:t>cop</a:t>
            </a:r>
            <a:r>
              <a:rPr lang="en-US" altLang="zh-TW" i="1" dirty="0" smtClean="0">
                <a:latin typeface="Times New Roman" pitchFamily="18" charset="0"/>
                <a:ea typeface="微軟正黑體"/>
                <a:cs typeface="Times New Roman" pitchFamily="18" charset="0"/>
              </a:rPr>
              <a:t>, </a:t>
            </a:r>
            <a:r>
              <a:rPr lang="en-US" altLang="zh-TW" i="1" dirty="0" err="1" smtClean="0">
                <a:latin typeface="Times New Roman" pitchFamily="18" charset="0"/>
                <a:ea typeface="微軟正黑體"/>
                <a:cs typeface="Times New Roman" pitchFamily="18" charset="0"/>
              </a:rPr>
              <a:t>P</a:t>
            </a:r>
            <a:r>
              <a:rPr lang="en-US" altLang="zh-TW" sz="1050" i="1" dirty="0" err="1" smtClean="0">
                <a:latin typeface="Times New Roman" pitchFamily="18" charset="0"/>
                <a:ea typeface="微軟正黑體"/>
                <a:cs typeface="Times New Roman" pitchFamily="18" charset="0"/>
              </a:rPr>
              <a:t>basic</a:t>
            </a:r>
            <a:r>
              <a:rPr lang="en-US" altLang="zh-TW" i="1" dirty="0" smtClean="0">
                <a:latin typeface="Times New Roman" pitchFamily="18" charset="0"/>
                <a:ea typeface="微軟正黑體"/>
                <a:cs typeface="Times New Roman" pitchFamily="18" charset="0"/>
              </a:rPr>
              <a:t>, </a:t>
            </a:r>
            <a:r>
              <a:rPr lang="en-US" altLang="zh-TW" i="1" dirty="0" err="1" smtClean="0">
                <a:latin typeface="Times New Roman" pitchFamily="18" charset="0"/>
                <a:ea typeface="微軟正黑體"/>
                <a:cs typeface="Times New Roman" pitchFamily="18" charset="0"/>
              </a:rPr>
              <a:t>P</a:t>
            </a:r>
            <a:r>
              <a:rPr lang="en-US" altLang="zh-TW" sz="1050" i="1" dirty="0" err="1" smtClean="0">
                <a:latin typeface="Times New Roman" pitchFamily="18" charset="0"/>
                <a:ea typeface="微軟正黑體"/>
                <a:cs typeface="Times New Roman" pitchFamily="18" charset="0"/>
              </a:rPr>
              <a:t>cpu</a:t>
            </a:r>
            <a:r>
              <a:rPr lang="en-US" altLang="zh-TW" i="1" dirty="0" smtClean="0">
                <a:latin typeface="Times New Roman" pitchFamily="18" charset="0"/>
                <a:ea typeface="微軟正黑體"/>
                <a:cs typeface="Times New Roman" pitchFamily="18" charset="0"/>
              </a:rPr>
              <a:t>, </a:t>
            </a:r>
            <a:r>
              <a:rPr lang="en-US" altLang="zh-TW" i="1" dirty="0" err="1" smtClean="0">
                <a:latin typeface="Times New Roman" pitchFamily="18" charset="0"/>
                <a:ea typeface="微軟正黑體"/>
                <a:cs typeface="Times New Roman" pitchFamily="18" charset="0"/>
              </a:rPr>
              <a:t>P</a:t>
            </a:r>
            <a:r>
              <a:rPr lang="en-US" altLang="zh-TW" sz="1050" i="1" dirty="0" err="1" smtClean="0">
                <a:latin typeface="Times New Roman" pitchFamily="18" charset="0"/>
                <a:ea typeface="微軟正黑體"/>
                <a:cs typeface="Times New Roman" pitchFamily="18" charset="0"/>
              </a:rPr>
              <a:t>cop</a:t>
            </a:r>
            <a:r>
              <a:rPr lang="en-US" altLang="zh-TW" i="1" dirty="0" smtClean="0">
                <a:latin typeface="Times New Roman" pitchFamily="18" charset="0"/>
                <a:ea typeface="微軟正黑體"/>
                <a:cs typeface="Times New Roman" pitchFamily="18" charset="0"/>
              </a:rPr>
              <a:t>, </a:t>
            </a:r>
            <a:r>
              <a:rPr lang="en-US" altLang="zh-TW" i="1" dirty="0" err="1" smtClean="0">
                <a:latin typeface="Times New Roman" pitchFamily="18" charset="0"/>
                <a:ea typeface="微軟正黑體"/>
                <a:cs typeface="Times New Roman" pitchFamily="18" charset="0"/>
              </a:rPr>
              <a:t>P</a:t>
            </a:r>
            <a:r>
              <a:rPr lang="en-US" altLang="zh-TW" sz="1050" i="1" dirty="0" err="1" smtClean="0">
                <a:latin typeface="Times New Roman" pitchFamily="18" charset="0"/>
                <a:ea typeface="微軟正黑體"/>
                <a:cs typeface="Times New Roman" pitchFamily="18" charset="0"/>
              </a:rPr>
              <a:t>nic</a:t>
            </a:r>
            <a:endParaRPr lang="en-US" altLang="zh-TW" sz="1050" dirty="0" smtClean="0"/>
          </a:p>
          <a:p>
            <a:pPr marL="900000" lvl="1" indent="-432000">
              <a:buFont typeface="Wingdings" pitchFamily="2" charset="2"/>
              <a:buChar char="u"/>
            </a:pPr>
            <a:endParaRPr lang="en-US" altLang="zh-TW" sz="2000" dirty="0" smtClean="0"/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Dynamic factors</a:t>
            </a:r>
          </a:p>
          <a:p>
            <a:pPr marL="1300050" lvl="2" indent="-432000">
              <a:buFont typeface="Wingdings" pitchFamily="2" charset="2"/>
              <a:buChar char="n"/>
            </a:pPr>
            <a:r>
              <a:rPr lang="en-US" altLang="zh-TW" i="1" dirty="0" smtClean="0">
                <a:latin typeface="Times New Roman" pitchFamily="18" charset="0"/>
                <a:cs typeface="Times New Roman" pitchFamily="18" charset="0"/>
              </a:rPr>
              <a:t>B, </a:t>
            </a:r>
            <a:r>
              <a:rPr lang="en-US" altLang="zh-TW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TW" sz="1050" i="1" dirty="0" err="1" smtClean="0">
                <a:latin typeface="Times New Roman" pitchFamily="18" charset="0"/>
                <a:cs typeface="Times New Roman" pitchFamily="18" charset="0"/>
              </a:rPr>
              <a:t>input</a:t>
            </a:r>
            <a:r>
              <a:rPr lang="en-US" altLang="zh-TW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TW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TW" sz="1050" i="1" dirty="0" err="1" smtClean="0">
                <a:latin typeface="Times New Roman" pitchFamily="18" charset="0"/>
                <a:cs typeface="Times New Roman" pitchFamily="18" charset="0"/>
              </a:rPr>
              <a:t>output</a:t>
            </a:r>
            <a:r>
              <a:rPr lang="en-US" altLang="zh-TW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TW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sz="1050" i="1" dirty="0" err="1" smtClean="0">
                <a:latin typeface="Times New Roman" pitchFamily="18" charset="0"/>
                <a:cs typeface="Times New Roman" pitchFamily="18" charset="0"/>
              </a:rPr>
              <a:t>comp</a:t>
            </a:r>
            <a:r>
              <a:rPr lang="en-US" altLang="zh-TW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altLang="zh-TW" i="1" dirty="0" smtClean="0">
                <a:latin typeface="Times New Roman" pitchFamily="18" charset="0"/>
                <a:ea typeface="微軟正黑體"/>
                <a:cs typeface="Times New Roman" pitchFamily="18" charset="0"/>
              </a:rPr>
              <a:t>μ</a:t>
            </a:r>
            <a:r>
              <a:rPr lang="en-US" altLang="zh-TW" sz="1050" i="1" dirty="0" err="1" smtClean="0">
                <a:latin typeface="Times New Roman" pitchFamily="18" charset="0"/>
                <a:ea typeface="微軟正黑體"/>
                <a:cs typeface="Times New Roman" pitchFamily="18" charset="0"/>
              </a:rPr>
              <a:t>cld</a:t>
            </a:r>
            <a:r>
              <a:rPr lang="en-US" altLang="zh-TW" i="1" dirty="0" smtClean="0">
                <a:latin typeface="Times New Roman" pitchFamily="18" charset="0"/>
                <a:ea typeface="微軟正黑體"/>
                <a:cs typeface="Times New Roman" pitchFamily="18" charset="0"/>
              </a:rPr>
              <a:t>, </a:t>
            </a:r>
            <a:r>
              <a:rPr lang="el-GR" altLang="zh-TW" i="1" dirty="0" smtClean="0">
                <a:latin typeface="Times New Roman" pitchFamily="18" charset="0"/>
                <a:ea typeface="微軟正黑體"/>
                <a:cs typeface="Times New Roman" pitchFamily="18" charset="0"/>
              </a:rPr>
              <a:t>μ</a:t>
            </a:r>
            <a:r>
              <a:rPr lang="en-US" altLang="zh-TW" sz="1050" i="1" dirty="0" err="1" smtClean="0">
                <a:latin typeface="Times New Roman" pitchFamily="18" charset="0"/>
                <a:ea typeface="微軟正黑體"/>
                <a:cs typeface="Times New Roman" pitchFamily="18" charset="0"/>
              </a:rPr>
              <a:t>mem</a:t>
            </a:r>
            <a:endParaRPr lang="en-US" altLang="zh-TW" sz="1050" i="1" dirty="0" smtClean="0"/>
          </a:p>
          <a:p>
            <a:pPr lvl="2">
              <a:buNone/>
            </a:pPr>
            <a:endParaRPr lang="en-US" altLang="zh-TW" sz="16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10</a:t>
            </a:fld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5643570" y="1645860"/>
            <a:ext cx="3428992" cy="64013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" name="直線單箭頭接點 7"/>
          <p:cNvCxnSpPr>
            <a:stCxn id="9" idx="3"/>
            <a:endCxn id="12" idx="1"/>
          </p:cNvCxnSpPr>
          <p:nvPr/>
        </p:nvCxnSpPr>
        <p:spPr>
          <a:xfrm>
            <a:off x="7219670" y="1967331"/>
            <a:ext cx="435548" cy="1405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/>
        </p:nvSpPr>
        <p:spPr>
          <a:xfrm>
            <a:off x="5715008" y="1717298"/>
            <a:ext cx="1504662" cy="500066"/>
          </a:xfrm>
          <a:prstGeom prst="diamond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zh-TW" sz="1100" i="1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Factor table exists ?</a:t>
            </a:r>
            <a:endParaRPr lang="zh-TW" altLang="en-US" sz="1100" i="1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7215206" y="1717298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i="1" dirty="0" smtClean="0">
                <a:latin typeface="Times New Roman" pitchFamily="18" charset="0"/>
                <a:cs typeface="Times New Roman" pitchFamily="18" charset="0"/>
              </a:rPr>
              <a:t>yes</a:t>
            </a:r>
            <a:endParaRPr lang="zh-TW" alt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655218" y="1788736"/>
            <a:ext cx="1131624" cy="3600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Collect Factors</a:t>
            </a:r>
            <a:endParaRPr lang="zh-TW" altLang="en-US" sz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圖案 158"/>
          <p:cNvCxnSpPr>
            <a:stCxn id="31" idx="2"/>
            <a:endCxn id="12" idx="0"/>
          </p:cNvCxnSpPr>
          <p:nvPr/>
        </p:nvCxnSpPr>
        <p:spPr>
          <a:xfrm rot="5400000">
            <a:off x="8041030" y="1608736"/>
            <a:ext cx="360000" cy="158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字方塊 28"/>
          <p:cNvSpPr txBox="1"/>
          <p:nvPr/>
        </p:nvSpPr>
        <p:spPr>
          <a:xfrm>
            <a:off x="7572396" y="1406711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i="1" dirty="0" smtClean="0">
                <a:latin typeface="Times New Roman" pitchFamily="18" charset="0"/>
                <a:cs typeface="Times New Roman" pitchFamily="18" charset="0"/>
              </a:rPr>
              <a:t>Import</a:t>
            </a:r>
            <a:endParaRPr lang="zh-TW" alt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655218" y="1140174"/>
            <a:ext cx="1131624" cy="28856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Factor Table</a:t>
            </a:r>
            <a:endParaRPr lang="zh-TW" altLang="en-US" sz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圖案 158"/>
          <p:cNvCxnSpPr>
            <a:endCxn id="31" idx="3"/>
          </p:cNvCxnSpPr>
          <p:nvPr/>
        </p:nvCxnSpPr>
        <p:spPr>
          <a:xfrm rot="16200000" flipV="1">
            <a:off x="8178917" y="1892381"/>
            <a:ext cx="1430165" cy="214314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字方塊 42"/>
          <p:cNvSpPr txBox="1"/>
          <p:nvPr/>
        </p:nvSpPr>
        <p:spPr>
          <a:xfrm>
            <a:off x="8501090" y="857232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i="1" dirty="0" smtClean="0"/>
              <a:t>Update</a:t>
            </a:r>
            <a:endParaRPr lang="zh-TW" altLang="en-US" sz="1400" i="1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5429256" y="3386080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i="1" dirty="0" smtClean="0">
                <a:solidFill>
                  <a:schemeClr val="accent6">
                    <a:lumMod val="75000"/>
                  </a:schemeClr>
                </a:solidFill>
              </a:rPr>
              <a:t>retrieving off-line</a:t>
            </a:r>
            <a:endParaRPr lang="zh-TW" altLang="en-US" sz="2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5429256" y="4457650"/>
            <a:ext cx="2706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i="1" dirty="0" smtClean="0">
                <a:solidFill>
                  <a:schemeClr val="accent6">
                    <a:lumMod val="75000"/>
                  </a:schemeClr>
                </a:solidFill>
              </a:rPr>
              <a:t>measured at run-time</a:t>
            </a:r>
            <a:endParaRPr lang="zh-TW" altLang="en-US" sz="2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向右箭號 18"/>
          <p:cNvSpPr/>
          <p:nvPr/>
        </p:nvSpPr>
        <p:spPr>
          <a:xfrm>
            <a:off x="4857752" y="3286124"/>
            <a:ext cx="428628" cy="57150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向右箭號 19"/>
          <p:cNvSpPr/>
          <p:nvPr/>
        </p:nvSpPr>
        <p:spPr>
          <a:xfrm>
            <a:off x="4857752" y="4357694"/>
            <a:ext cx="428628" cy="57150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TETD </a:t>
            </a:r>
            <a:r>
              <a:rPr lang="en-US" altLang="zh-TW" sz="3200" dirty="0" smtClean="0"/>
              <a:t>– Build Cost Functions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Use factors to build these functions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11</a:t>
            </a:fld>
            <a:endParaRPr lang="zh-TW" altLang="en-US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642910" y="1857364"/>
          <a:ext cx="7500990" cy="33911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3074"/>
                <a:gridCol w="5857916"/>
              </a:tblGrid>
              <a:tr h="785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CPU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Coprocessor </a:t>
                      </a:r>
                      <a:endParaRPr lang="en-US" altLang="zh-TW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52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Cloud</a:t>
                      </a:r>
                      <a:endParaRPr lang="zh-TW" altLang="en-US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7500958" y="1285860"/>
            <a:ext cx="1571636" cy="128588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7572396" y="1428736"/>
            <a:ext cx="1428760" cy="35719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2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Collect Factors</a:t>
            </a:r>
            <a:endParaRPr lang="zh-TW" altLang="en-US" sz="12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572396" y="2071678"/>
            <a:ext cx="1428760" cy="36140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US" altLang="zh-TW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Build Cost Functions</a:t>
            </a:r>
            <a:endParaRPr lang="zh-TW" altLang="en-US" sz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直線單箭頭接點 15"/>
          <p:cNvCxnSpPr>
            <a:stCxn id="10" idx="2"/>
            <a:endCxn id="13" idx="0"/>
          </p:cNvCxnSpPr>
          <p:nvPr/>
        </p:nvCxnSpPr>
        <p:spPr>
          <a:xfrm rot="5400000">
            <a:off x="8143900" y="1928802"/>
            <a:ext cx="285752" cy="1588"/>
          </a:xfrm>
          <a:prstGeom prst="straightConnector1">
            <a:avLst/>
          </a:prstGeom>
          <a:ln w="12700"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物件 13"/>
          <p:cNvGraphicFramePr>
            <a:graphicFrameLocks noChangeAspect="1"/>
          </p:cNvGraphicFramePr>
          <p:nvPr/>
        </p:nvGraphicFramePr>
        <p:xfrm>
          <a:off x="2357423" y="1857365"/>
          <a:ext cx="1571635" cy="388058"/>
        </p:xfrm>
        <a:graphic>
          <a:graphicData uri="http://schemas.openxmlformats.org/presentationml/2006/ole">
            <p:oleObj spid="_x0000_s173058" name="方程式" r:id="rId3" imgW="1028520" imgH="253800" progId="Equation.3">
              <p:embed/>
            </p:oleObj>
          </a:graphicData>
        </a:graphic>
      </p:graphicFrame>
      <p:graphicFrame>
        <p:nvGraphicFramePr>
          <p:cNvPr id="63494" name="Object 6"/>
          <p:cNvGraphicFramePr>
            <a:graphicFrameLocks noChangeAspect="1"/>
          </p:cNvGraphicFramePr>
          <p:nvPr/>
        </p:nvGraphicFramePr>
        <p:xfrm>
          <a:off x="2285984" y="2270983"/>
          <a:ext cx="2214578" cy="372199"/>
        </p:xfrm>
        <a:graphic>
          <a:graphicData uri="http://schemas.openxmlformats.org/presentationml/2006/ole">
            <p:oleObj spid="_x0000_s173059" name="方程式" r:id="rId4" imgW="1511280" imgH="253800" progId="Equation.3">
              <p:embed/>
            </p:oleObj>
          </a:graphicData>
        </a:graphic>
      </p:graphicFrame>
      <p:graphicFrame>
        <p:nvGraphicFramePr>
          <p:cNvPr id="63496" name="Object 8"/>
          <p:cNvGraphicFramePr>
            <a:graphicFrameLocks noChangeAspect="1"/>
          </p:cNvGraphicFramePr>
          <p:nvPr/>
        </p:nvGraphicFramePr>
        <p:xfrm>
          <a:off x="2357422" y="2584388"/>
          <a:ext cx="2143140" cy="701736"/>
        </p:xfrm>
        <a:graphic>
          <a:graphicData uri="http://schemas.openxmlformats.org/presentationml/2006/ole">
            <p:oleObj spid="_x0000_s173060" name="方程式" r:id="rId5" imgW="1434960" imgH="469800" progId="Equation.3">
              <p:embed/>
            </p:oleObj>
          </a:graphicData>
        </a:graphic>
      </p:graphicFrame>
      <p:graphicFrame>
        <p:nvGraphicFramePr>
          <p:cNvPr id="63497" name="Object 9"/>
          <p:cNvGraphicFramePr>
            <a:graphicFrameLocks noChangeAspect="1"/>
          </p:cNvGraphicFramePr>
          <p:nvPr/>
        </p:nvGraphicFramePr>
        <p:xfrm>
          <a:off x="2285984" y="3286124"/>
          <a:ext cx="2286016" cy="384205"/>
        </p:xfrm>
        <a:graphic>
          <a:graphicData uri="http://schemas.openxmlformats.org/presentationml/2006/ole">
            <p:oleObj spid="_x0000_s173061" name="方程式" r:id="rId6" imgW="1511280" imgH="253800" progId="Equation.3">
              <p:embed/>
            </p:oleObj>
          </a:graphicData>
        </a:graphic>
      </p:graphicFrame>
      <p:graphicFrame>
        <p:nvGraphicFramePr>
          <p:cNvPr id="63498" name="Object 10"/>
          <p:cNvGraphicFramePr>
            <a:graphicFrameLocks noChangeAspect="1"/>
          </p:cNvGraphicFramePr>
          <p:nvPr/>
        </p:nvGraphicFramePr>
        <p:xfrm>
          <a:off x="2366976" y="3714752"/>
          <a:ext cx="3348032" cy="641577"/>
        </p:xfrm>
        <a:graphic>
          <a:graphicData uri="http://schemas.openxmlformats.org/presentationml/2006/ole">
            <p:oleObj spid="_x0000_s173062" name="方程式" r:id="rId7" imgW="2514600" imgH="482400" progId="Equation.3">
              <p:embed/>
            </p:oleObj>
          </a:graphicData>
        </a:graphic>
      </p:graphicFrame>
      <p:graphicFrame>
        <p:nvGraphicFramePr>
          <p:cNvPr id="63499" name="Object 11"/>
          <p:cNvGraphicFramePr>
            <a:graphicFrameLocks noChangeAspect="1"/>
          </p:cNvGraphicFramePr>
          <p:nvPr/>
        </p:nvGraphicFramePr>
        <p:xfrm>
          <a:off x="2143108" y="4352934"/>
          <a:ext cx="3571900" cy="645108"/>
        </p:xfrm>
        <a:graphic>
          <a:graphicData uri="http://schemas.openxmlformats.org/presentationml/2006/ole">
            <p:oleObj spid="_x0000_s173063" name="方程式" r:id="rId8" imgW="2666880" imgH="482400" progId="Equation.3">
              <p:embed/>
            </p:oleObj>
          </a:graphicData>
        </a:graphic>
      </p:graphicFrame>
      <p:graphicFrame>
        <p:nvGraphicFramePr>
          <p:cNvPr id="63500" name="Object 12"/>
          <p:cNvGraphicFramePr>
            <a:graphicFrameLocks noChangeAspect="1"/>
          </p:cNvGraphicFramePr>
          <p:nvPr/>
        </p:nvGraphicFramePr>
        <p:xfrm>
          <a:off x="2119323" y="5072074"/>
          <a:ext cx="3809999" cy="737068"/>
        </p:xfrm>
        <a:graphic>
          <a:graphicData uri="http://schemas.openxmlformats.org/presentationml/2006/ole">
            <p:oleObj spid="_x0000_s173064" name="方程式" r:id="rId9" imgW="2361960" imgH="457200" progId="Equation.3">
              <p:embed/>
            </p:oleObj>
          </a:graphicData>
        </a:graphic>
      </p:graphicFrame>
      <p:graphicFrame>
        <p:nvGraphicFramePr>
          <p:cNvPr id="63501" name="Object 13"/>
          <p:cNvGraphicFramePr>
            <a:graphicFrameLocks noChangeAspect="1"/>
          </p:cNvGraphicFramePr>
          <p:nvPr/>
        </p:nvGraphicFramePr>
        <p:xfrm>
          <a:off x="2068539" y="5929330"/>
          <a:ext cx="6146799" cy="783062"/>
        </p:xfrm>
        <a:graphic>
          <a:graphicData uri="http://schemas.openxmlformats.org/presentationml/2006/ole">
            <p:oleObj spid="_x0000_s173065" name="方程式" r:id="rId10" imgW="378432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TETD</a:t>
            </a:r>
            <a:r>
              <a:rPr lang="en-US" altLang="zh-TW" dirty="0" smtClean="0"/>
              <a:t> </a:t>
            </a:r>
            <a:r>
              <a:rPr lang="en-US" altLang="zh-TW" sz="3200" dirty="0" smtClean="0"/>
              <a:t>– Make Decision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Based on </a:t>
            </a:r>
            <a:r>
              <a:rPr lang="en-US" altLang="zh-TW" sz="24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sz="1200" i="1" dirty="0" err="1" smtClean="0">
                <a:latin typeface="Times New Roman" pitchFamily="18" charset="0"/>
                <a:cs typeface="Times New Roman" pitchFamily="18" charset="0"/>
              </a:rPr>
              <a:t>cpu</a:t>
            </a:r>
            <a:r>
              <a:rPr lang="en-US" altLang="zh-TW" sz="2400" dirty="0" smtClean="0"/>
              <a:t> and </a:t>
            </a:r>
            <a:r>
              <a:rPr lang="en-US" altLang="zh-TW" sz="2400" i="1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TW" sz="1200" i="1" dirty="0" err="1" smtClean="0">
                <a:latin typeface="Times New Roman" pitchFamily="18" charset="0"/>
                <a:cs typeface="Times New Roman" pitchFamily="18" charset="0"/>
              </a:rPr>
              <a:t>cpu</a:t>
            </a:r>
            <a:r>
              <a:rPr lang="en-US" altLang="zh-TW" sz="2400" dirty="0" smtClean="0"/>
              <a:t>, calculate</a:t>
            </a:r>
          </a:p>
          <a:p>
            <a:pPr>
              <a:buNone/>
            </a:pPr>
            <a:r>
              <a:rPr lang="en-US" altLang="zh-TW" sz="2400" dirty="0" smtClean="0"/>
              <a:t>		</a:t>
            </a:r>
            <a:endParaRPr lang="en-US" altLang="zh-TW" sz="2000" dirty="0" smtClean="0"/>
          </a:p>
          <a:p>
            <a:endParaRPr lang="en-US" altLang="zh-TW" sz="2800" dirty="0" smtClean="0"/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r>
              <a:rPr lang="en-US" altLang="zh-TW" sz="2400" dirty="0" smtClean="0"/>
              <a:t>Given user's preference </a:t>
            </a:r>
            <a:r>
              <a:rPr lang="el-GR" altLang="zh-TW" sz="2800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altLang="zh-TW" sz="28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TW" sz="2400" i="1" dirty="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l-GR" altLang="zh-TW" sz="2400" i="1" dirty="0" smtClean="0">
                <a:latin typeface="Times New Roman" pitchFamily="18" charset="0"/>
                <a:cs typeface="Times New Roman" pitchFamily="18" charset="0"/>
              </a:rPr>
              <a:t>≤ α ≤ </a:t>
            </a:r>
            <a:r>
              <a:rPr lang="en-US" altLang="zh-TW" sz="2400" i="1" dirty="0" smtClean="0">
                <a:latin typeface="Times New Roman" pitchFamily="18" charset="0"/>
                <a:cs typeface="Times New Roman" pitchFamily="18" charset="0"/>
              </a:rPr>
              <a:t> 1</a:t>
            </a:r>
            <a:endParaRPr lang="en-US" altLang="zh-TW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en-US" altLang="zh-TW" sz="2000" dirty="0" smtClean="0"/>
          </a:p>
          <a:p>
            <a:pPr>
              <a:buNone/>
            </a:pPr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12</a:t>
            </a:fld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6143636" y="1142984"/>
            <a:ext cx="2928958" cy="128588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菱形 6"/>
          <p:cNvSpPr/>
          <p:nvPr/>
        </p:nvSpPr>
        <p:spPr>
          <a:xfrm>
            <a:off x="6215074" y="1643050"/>
            <a:ext cx="1357322" cy="472536"/>
          </a:xfrm>
          <a:prstGeom prst="diamond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000" i="1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Decide to offload ?</a:t>
            </a:r>
            <a:endParaRPr lang="zh-TW" altLang="en-US" sz="1000" i="1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786710" y="1285860"/>
            <a:ext cx="1214446" cy="28575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zh-TW" sz="10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Build Cost Functions</a:t>
            </a:r>
            <a:endParaRPr lang="zh-TW" altLang="en-US" sz="10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786710" y="1861579"/>
            <a:ext cx="1214446" cy="28238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Make Decision</a:t>
            </a:r>
            <a:endParaRPr lang="zh-TW" altLang="en-US" sz="1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直線單箭頭接點 24"/>
          <p:cNvCxnSpPr>
            <a:stCxn id="23" idx="2"/>
            <a:endCxn id="24" idx="0"/>
          </p:cNvCxnSpPr>
          <p:nvPr/>
        </p:nvCxnSpPr>
        <p:spPr>
          <a:xfrm rot="5400000">
            <a:off x="8248950" y="1716595"/>
            <a:ext cx="289967" cy="158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圖案 12"/>
          <p:cNvCxnSpPr>
            <a:stCxn id="24" idx="2"/>
            <a:endCxn id="7" idx="0"/>
          </p:cNvCxnSpPr>
          <p:nvPr/>
        </p:nvCxnSpPr>
        <p:spPr>
          <a:xfrm rot="5400000" flipH="1">
            <a:off x="7393379" y="1143406"/>
            <a:ext cx="500910" cy="1500198"/>
          </a:xfrm>
          <a:prstGeom prst="bentConnector5">
            <a:avLst>
              <a:gd name="adj1" fmla="val -45637"/>
              <a:gd name="adj2" fmla="val 47619"/>
              <a:gd name="adj3" fmla="val 145637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物件 10"/>
          <p:cNvGraphicFramePr>
            <a:graphicFrameLocks noChangeAspect="1"/>
          </p:cNvGraphicFramePr>
          <p:nvPr/>
        </p:nvGraphicFramePr>
        <p:xfrm>
          <a:off x="1214438" y="2619380"/>
          <a:ext cx="2786062" cy="738187"/>
        </p:xfrm>
        <a:graphic>
          <a:graphicData uri="http://schemas.openxmlformats.org/presentationml/2006/ole">
            <p:oleObj spid="_x0000_s174082" name="方程式" r:id="rId3" imgW="1422360" imgH="507960" progId="Equation.3">
              <p:embed/>
            </p:oleObj>
          </a:graphicData>
        </a:graphic>
      </p:graphicFrame>
      <p:graphicFrame>
        <p:nvGraphicFramePr>
          <p:cNvPr id="78851" name="Object 3"/>
          <p:cNvGraphicFramePr>
            <a:graphicFrameLocks noChangeAspect="1"/>
          </p:cNvGraphicFramePr>
          <p:nvPr/>
        </p:nvGraphicFramePr>
        <p:xfrm>
          <a:off x="1214438" y="3324230"/>
          <a:ext cx="2760662" cy="738187"/>
        </p:xfrm>
        <a:graphic>
          <a:graphicData uri="http://schemas.openxmlformats.org/presentationml/2006/ole">
            <p:oleObj spid="_x0000_s174083" name="方程式" r:id="rId4" imgW="1409400" imgH="507960" progId="Equation.3">
              <p:embed/>
            </p:oleObj>
          </a:graphicData>
        </a:graphic>
      </p:graphicFrame>
      <p:graphicFrame>
        <p:nvGraphicFramePr>
          <p:cNvPr id="78852" name="Object 4"/>
          <p:cNvGraphicFramePr>
            <a:graphicFrameLocks noChangeAspect="1"/>
          </p:cNvGraphicFramePr>
          <p:nvPr/>
        </p:nvGraphicFramePr>
        <p:xfrm>
          <a:off x="4376738" y="2619380"/>
          <a:ext cx="2909887" cy="738187"/>
        </p:xfrm>
        <a:graphic>
          <a:graphicData uri="http://schemas.openxmlformats.org/presentationml/2006/ole">
            <p:oleObj spid="_x0000_s174084" name="方程式" r:id="rId5" imgW="1485720" imgH="507960" progId="Equation.3">
              <p:embed/>
            </p:oleObj>
          </a:graphicData>
        </a:graphic>
      </p:graphicFrame>
      <p:graphicFrame>
        <p:nvGraphicFramePr>
          <p:cNvPr id="78853" name="Object 5"/>
          <p:cNvGraphicFramePr>
            <a:graphicFrameLocks noChangeAspect="1"/>
          </p:cNvGraphicFramePr>
          <p:nvPr/>
        </p:nvGraphicFramePr>
        <p:xfrm>
          <a:off x="4400550" y="3332167"/>
          <a:ext cx="2860675" cy="739775"/>
        </p:xfrm>
        <a:graphic>
          <a:graphicData uri="http://schemas.openxmlformats.org/presentationml/2006/ole">
            <p:oleObj spid="_x0000_s174085" name="方程式" r:id="rId6" imgW="1460160" imgH="507960" progId="Equation.3">
              <p:embed/>
            </p:oleObj>
          </a:graphicData>
        </a:graphic>
      </p:graphicFrame>
      <p:graphicFrame>
        <p:nvGraphicFramePr>
          <p:cNvPr id="78855" name="Object 7"/>
          <p:cNvGraphicFramePr>
            <a:graphicFrameLocks noChangeAspect="1"/>
          </p:cNvGraphicFramePr>
          <p:nvPr/>
        </p:nvGraphicFramePr>
        <p:xfrm>
          <a:off x="1201760" y="5214953"/>
          <a:ext cx="6584950" cy="428625"/>
        </p:xfrm>
        <a:graphic>
          <a:graphicData uri="http://schemas.openxmlformats.org/presentationml/2006/ole">
            <p:oleObj spid="_x0000_s174086" name="方程式" r:id="rId7" imgW="2971800" imgH="241200" progId="Equation.3">
              <p:embed/>
            </p:oleObj>
          </a:graphicData>
        </a:graphic>
      </p:graphicFrame>
      <p:graphicFrame>
        <p:nvGraphicFramePr>
          <p:cNvPr id="78856" name="Object 8"/>
          <p:cNvGraphicFramePr>
            <a:graphicFrameLocks noChangeAspect="1"/>
          </p:cNvGraphicFramePr>
          <p:nvPr/>
        </p:nvGraphicFramePr>
        <p:xfrm>
          <a:off x="1282685" y="2160592"/>
          <a:ext cx="1146175" cy="368300"/>
        </p:xfrm>
        <a:graphic>
          <a:graphicData uri="http://schemas.openxmlformats.org/presentationml/2006/ole">
            <p:oleObj spid="_x0000_s174087" name="方程式" r:id="rId8" imgW="583920" imgH="253800" progId="Equation.3">
              <p:embed/>
            </p:oleObj>
          </a:graphicData>
        </a:graphic>
      </p:graphicFrame>
      <p:graphicFrame>
        <p:nvGraphicFramePr>
          <p:cNvPr id="78857" name="Object 9"/>
          <p:cNvGraphicFramePr>
            <a:graphicFrameLocks noChangeAspect="1"/>
          </p:cNvGraphicFramePr>
          <p:nvPr/>
        </p:nvGraphicFramePr>
        <p:xfrm>
          <a:off x="4425957" y="2146305"/>
          <a:ext cx="1146175" cy="368300"/>
        </p:xfrm>
        <a:graphic>
          <a:graphicData uri="http://schemas.openxmlformats.org/presentationml/2006/ole">
            <p:oleObj spid="_x0000_s174088" name="方程式" r:id="rId9" imgW="58392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600" dirty="0" smtClean="0"/>
              <a:t>TETD </a:t>
            </a:r>
            <a:r>
              <a:rPr lang="en-US" altLang="zh-TW" sz="3200" dirty="0" smtClean="0"/>
              <a:t>– Make Decision Pseudo Code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85870" y="1357298"/>
            <a:ext cx="8229600" cy="476886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Procedure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Decision_Maker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zh-TW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Input: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(1)		   (2)		       (3) </a:t>
            </a:r>
            <a:endParaRPr lang="zh-TW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Output:	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execution unit</a:t>
            </a:r>
            <a:endParaRPr lang="zh-TW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Procedure:</a:t>
            </a:r>
            <a:endParaRPr lang="zh-TW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 lvl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(1)	Initialize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MIN_VALUE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to zero</a:t>
            </a:r>
            <a:endParaRPr lang="zh-TW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Initialize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TARGET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to CPU</a:t>
            </a:r>
          </a:p>
          <a:p>
            <a:pPr>
              <a:buNone/>
            </a:pPr>
            <a:endParaRPr lang="zh-TW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 lvl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(2)	While there is offloading target </a:t>
            </a:r>
            <a:r>
              <a:rPr lang="en-US" sz="1400" i="1" dirty="0" smtClean="0">
                <a:latin typeface="Courier New" pitchFamily="49" charset="0"/>
                <a:cs typeface="Courier New" pitchFamily="49" charset="0"/>
              </a:rPr>
              <a:t>P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do</a:t>
            </a:r>
            <a:endParaRPr lang="zh-TW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Calculate                and </a:t>
            </a:r>
            <a:endParaRPr lang="zh-TW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If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MIN_VALUE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&lt; </a:t>
            </a:r>
            <a:endParaRPr lang="zh-TW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	Set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MIN_VALUE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to </a:t>
            </a:r>
            <a:endParaRPr lang="zh-TW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	Set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TARGET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to </a:t>
            </a:r>
            <a:r>
              <a:rPr lang="en-US" sz="1400" i="1" dirty="0" smtClean="0">
                <a:latin typeface="Courier New" pitchFamily="49" charset="0"/>
                <a:cs typeface="Courier New" pitchFamily="49" charset="0"/>
              </a:rPr>
              <a:t>P</a:t>
            </a:r>
            <a:endParaRPr lang="zh-TW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	End If</a:t>
            </a:r>
            <a:endParaRPr lang="zh-TW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	End While</a:t>
            </a:r>
          </a:p>
          <a:p>
            <a:pPr>
              <a:buNone/>
            </a:pPr>
            <a:endParaRPr lang="zh-TW" altLang="en-US" sz="1400" dirty="0" smtClean="0">
              <a:latin typeface="Courier New" pitchFamily="49" charset="0"/>
              <a:cs typeface="Courier New" pitchFamily="49" charset="0"/>
            </a:endParaRPr>
          </a:p>
          <a:p>
            <a:pPr lvl="0"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(3)	Return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TARGET</a:t>
            </a:r>
            <a:endParaRPr lang="zh-TW" altLang="en-US" sz="1400" b="1" dirty="0" smtClean="0">
              <a:latin typeface="Courier New" pitchFamily="49" charset="0"/>
              <a:cs typeface="Courier New" pitchFamily="49" charset="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13</a:t>
            </a:fld>
            <a:endParaRPr lang="zh-TW" altLang="en-US"/>
          </a:p>
        </p:txBody>
      </p:sp>
      <p:graphicFrame>
        <p:nvGraphicFramePr>
          <p:cNvPr id="97284" name="Object 4"/>
          <p:cNvGraphicFramePr>
            <a:graphicFrameLocks noChangeAspect="1"/>
          </p:cNvGraphicFramePr>
          <p:nvPr/>
        </p:nvGraphicFramePr>
        <p:xfrm>
          <a:off x="2357470" y="1571625"/>
          <a:ext cx="1516063" cy="388938"/>
        </p:xfrm>
        <a:graphic>
          <a:graphicData uri="http://schemas.openxmlformats.org/presentationml/2006/ole">
            <p:oleObj spid="_x0000_s175106" name="方程式" r:id="rId3" imgW="774360" imgH="266400" progId="Equation.3">
              <p:embed/>
            </p:oleObj>
          </a:graphicData>
        </a:graphic>
      </p:graphicFrame>
      <p:graphicFrame>
        <p:nvGraphicFramePr>
          <p:cNvPr id="97285" name="Object 5"/>
          <p:cNvGraphicFramePr>
            <a:graphicFrameLocks noChangeAspect="1"/>
          </p:cNvGraphicFramePr>
          <p:nvPr/>
        </p:nvGraphicFramePr>
        <p:xfrm>
          <a:off x="4470433" y="1571625"/>
          <a:ext cx="1714500" cy="388938"/>
        </p:xfrm>
        <a:graphic>
          <a:graphicData uri="http://schemas.openxmlformats.org/presentationml/2006/ole">
            <p:oleObj spid="_x0000_s175107" name="方程式" r:id="rId4" imgW="876240" imgH="266400" progId="Equation.3">
              <p:embed/>
            </p:oleObj>
          </a:graphicData>
        </a:graphic>
      </p:graphicFrame>
      <p:graphicFrame>
        <p:nvGraphicFramePr>
          <p:cNvPr id="97286" name="Object 6"/>
          <p:cNvGraphicFramePr>
            <a:graphicFrameLocks noChangeAspect="1"/>
          </p:cNvGraphicFramePr>
          <p:nvPr/>
        </p:nvGraphicFramePr>
        <p:xfrm>
          <a:off x="6746901" y="1635114"/>
          <a:ext cx="969962" cy="222250"/>
        </p:xfrm>
        <a:graphic>
          <a:graphicData uri="http://schemas.openxmlformats.org/presentationml/2006/ole">
            <p:oleObj spid="_x0000_s175108" name="方程式" r:id="rId5" imgW="495000" imgH="152280" progId="Equation.3">
              <p:embed/>
            </p:oleObj>
          </a:graphicData>
        </a:graphic>
      </p:graphicFrame>
      <p:graphicFrame>
        <p:nvGraphicFramePr>
          <p:cNvPr id="97288" name="Object 8"/>
          <p:cNvGraphicFramePr>
            <a:graphicFrameLocks noChangeAspect="1"/>
          </p:cNvGraphicFramePr>
          <p:nvPr/>
        </p:nvGraphicFramePr>
        <p:xfrm>
          <a:off x="3100406" y="3471865"/>
          <a:ext cx="1493837" cy="644525"/>
        </p:xfrm>
        <a:graphic>
          <a:graphicData uri="http://schemas.openxmlformats.org/presentationml/2006/ole">
            <p:oleObj spid="_x0000_s175109" name="方程式" r:id="rId6" imgW="761760" imgH="444240" progId="Equation.3">
              <p:embed/>
            </p:oleObj>
          </a:graphicData>
        </a:graphic>
      </p:graphicFrame>
      <p:graphicFrame>
        <p:nvGraphicFramePr>
          <p:cNvPr id="97290" name="Object 10"/>
          <p:cNvGraphicFramePr>
            <a:graphicFrameLocks noChangeAspect="1"/>
          </p:cNvGraphicFramePr>
          <p:nvPr/>
        </p:nvGraphicFramePr>
        <p:xfrm>
          <a:off x="5100670" y="3470282"/>
          <a:ext cx="1595437" cy="644525"/>
        </p:xfrm>
        <a:graphic>
          <a:graphicData uri="http://schemas.openxmlformats.org/presentationml/2006/ole">
            <p:oleObj spid="_x0000_s175110" name="方程式" r:id="rId7" imgW="812520" imgH="444240" progId="Equation.3">
              <p:embed/>
            </p:oleObj>
          </a:graphicData>
        </a:graphic>
      </p:graphicFrame>
      <p:graphicFrame>
        <p:nvGraphicFramePr>
          <p:cNvPr id="97292" name="Object 12"/>
          <p:cNvGraphicFramePr>
            <a:graphicFrameLocks noChangeAspect="1"/>
          </p:cNvGraphicFramePr>
          <p:nvPr/>
        </p:nvGraphicFramePr>
        <p:xfrm>
          <a:off x="3643347" y="4143380"/>
          <a:ext cx="1743075" cy="314325"/>
        </p:xfrm>
        <a:graphic>
          <a:graphicData uri="http://schemas.openxmlformats.org/presentationml/2006/ole">
            <p:oleObj spid="_x0000_s175111" name="方程式" r:id="rId8" imgW="888840" imgH="215640" progId="Equation.3">
              <p:embed/>
            </p:oleObj>
          </a:graphicData>
        </a:graphic>
      </p:graphicFrame>
      <p:graphicFrame>
        <p:nvGraphicFramePr>
          <p:cNvPr id="97293" name="Object 13"/>
          <p:cNvGraphicFramePr>
            <a:graphicFrameLocks noChangeAspect="1"/>
          </p:cNvGraphicFramePr>
          <p:nvPr/>
        </p:nvGraphicFramePr>
        <p:xfrm>
          <a:off x="4786355" y="4400559"/>
          <a:ext cx="1743075" cy="314325"/>
        </p:xfrm>
        <a:graphic>
          <a:graphicData uri="http://schemas.openxmlformats.org/presentationml/2006/ole">
            <p:oleObj spid="_x0000_s175112" name="方程式" r:id="rId9" imgW="888840" imgH="215640" progId="Equation.3">
              <p:embed/>
            </p:oleObj>
          </a:graphicData>
        </a:graphic>
      </p:graphicFrame>
      <p:graphicFrame>
        <p:nvGraphicFramePr>
          <p:cNvPr id="97295" name="Object 15"/>
          <p:cNvGraphicFramePr>
            <a:graphicFrameLocks noChangeAspect="1"/>
          </p:cNvGraphicFramePr>
          <p:nvPr/>
        </p:nvGraphicFramePr>
        <p:xfrm>
          <a:off x="3671911" y="1309675"/>
          <a:ext cx="571503" cy="333375"/>
        </p:xfrm>
        <a:graphic>
          <a:graphicData uri="http://schemas.openxmlformats.org/presentationml/2006/ole">
            <p:oleObj spid="_x0000_s175113" name="方程式" r:id="rId10" imgW="3427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Collect Factors </a:t>
            </a:r>
            <a:r>
              <a:rPr lang="en-US" altLang="zh-TW" sz="2800" dirty="0" smtClean="0"/>
              <a:t>– Factor Table</a:t>
            </a:r>
            <a:endParaRPr lang="zh-TW" altLang="en-US" sz="28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Factor Table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Store symbols and values of factors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Implemented as XML format =&gt; flexible &amp; extensible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Support </a:t>
            </a:r>
            <a:r>
              <a:rPr lang="en-US" altLang="zh-TW" sz="2000" i="1" dirty="0" smtClean="0">
                <a:solidFill>
                  <a:srgbClr val="00B050"/>
                </a:solidFill>
              </a:rPr>
              <a:t>Create</a:t>
            </a:r>
            <a:r>
              <a:rPr lang="en-US" altLang="zh-TW" sz="2000" dirty="0" smtClean="0">
                <a:solidFill>
                  <a:srgbClr val="00B050"/>
                </a:solidFill>
              </a:rPr>
              <a:t>, </a:t>
            </a:r>
            <a:r>
              <a:rPr lang="en-US" altLang="zh-TW" sz="2000" i="1" dirty="0" smtClean="0">
                <a:solidFill>
                  <a:srgbClr val="00B050"/>
                </a:solidFill>
              </a:rPr>
              <a:t>Import</a:t>
            </a:r>
            <a:r>
              <a:rPr lang="en-US" altLang="zh-TW" sz="2000" dirty="0" smtClean="0">
                <a:solidFill>
                  <a:srgbClr val="00B050"/>
                </a:solidFill>
              </a:rPr>
              <a:t>, and </a:t>
            </a:r>
            <a:r>
              <a:rPr lang="en-US" altLang="zh-TW" sz="2000" i="1" dirty="0" smtClean="0">
                <a:solidFill>
                  <a:srgbClr val="00B050"/>
                </a:solidFill>
              </a:rPr>
              <a:t>Update</a:t>
            </a:r>
            <a:r>
              <a:rPr lang="en-US" altLang="zh-TW" sz="2000" dirty="0" smtClean="0">
                <a:solidFill>
                  <a:srgbClr val="00B050"/>
                </a:solidFill>
              </a:rPr>
              <a:t> </a:t>
            </a:r>
            <a:r>
              <a:rPr lang="en-US" altLang="zh-TW" sz="2000" dirty="0" smtClean="0"/>
              <a:t>functionalities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Created when table not exists =&gt; first time running</a:t>
            </a:r>
          </a:p>
          <a:p>
            <a:pPr lvl="1">
              <a:buNone/>
            </a:pPr>
            <a:endParaRPr lang="en-US" altLang="zh-TW" sz="2000" dirty="0" smtClean="0"/>
          </a:p>
          <a:p>
            <a:pPr lvl="1"/>
            <a:endParaRPr lang="en-US" altLang="zh-TW" sz="2000" dirty="0" smtClean="0"/>
          </a:p>
          <a:p>
            <a:pPr lvl="1"/>
            <a:endParaRPr lang="en-US" altLang="zh-TW" sz="2000" dirty="0" smtClean="0"/>
          </a:p>
          <a:p>
            <a:pPr>
              <a:buNone/>
            </a:pPr>
            <a:r>
              <a:rPr lang="en-US" altLang="zh-TW" sz="2400" dirty="0" smtClean="0"/>
              <a:t>		</a:t>
            </a:r>
          </a:p>
          <a:p>
            <a:pPr>
              <a:buNone/>
            </a:pPr>
            <a:r>
              <a:rPr lang="en-US" altLang="zh-TW" sz="2400" i="1" dirty="0" smtClean="0"/>
              <a:t>		easy to import</a:t>
            </a:r>
          </a:p>
          <a:p>
            <a:pPr>
              <a:buNone/>
            </a:pPr>
            <a:r>
              <a:rPr lang="en-US" altLang="zh-TW" sz="2400" i="1" dirty="0" smtClean="0"/>
              <a:t>		easy to update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14</a:t>
            </a:fld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7143768" y="1000108"/>
            <a:ext cx="1962132" cy="128588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7349878" y="1870064"/>
            <a:ext cx="1571636" cy="36140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Create Factor Table</a:t>
            </a:r>
            <a:endParaRPr lang="zh-TW" altLang="en-US" sz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直線單箭頭接點 7"/>
          <p:cNvCxnSpPr>
            <a:stCxn id="9" idx="2"/>
            <a:endCxn id="7" idx="0"/>
          </p:cNvCxnSpPr>
          <p:nvPr/>
        </p:nvCxnSpPr>
        <p:spPr>
          <a:xfrm rot="16200000" flipH="1">
            <a:off x="7991688" y="1726056"/>
            <a:ext cx="285752" cy="226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/>
        </p:nvSpPr>
        <p:spPr>
          <a:xfrm>
            <a:off x="7206970" y="1084246"/>
            <a:ext cx="1852924" cy="500066"/>
          </a:xfrm>
          <a:prstGeom prst="diamond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US" altLang="zh-TW" sz="1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Factor table exists ?</a:t>
            </a:r>
            <a:endParaRPr lang="zh-TW" altLang="en-US" sz="1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7774010" y="1512874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i="1" dirty="0" smtClean="0">
                <a:latin typeface="Times New Roman" pitchFamily="18" charset="0"/>
                <a:cs typeface="Times New Roman" pitchFamily="18" charset="0"/>
              </a:rPr>
              <a:t>no</a:t>
            </a:r>
            <a:endParaRPr lang="zh-TW" alt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3428992" y="3929066"/>
            <a:ext cx="4500594" cy="219290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&lt;?xml version="1.0" encoding="utf-8"?&gt;</a:t>
            </a:r>
          </a:p>
          <a:p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altLang="zh-TW" sz="105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FactorTable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&lt;factor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zh-TW" sz="105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zh-TW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3083.907014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&lt;/factor&gt;</a:t>
            </a:r>
          </a:p>
          <a:p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&lt;factor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zh-TW" sz="105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t_comp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zh-TW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31352.742600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&lt;/factor&gt;</a:t>
            </a:r>
          </a:p>
          <a:p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&lt;factor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zh-TW" sz="105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N_input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zh-TW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51200.000000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&lt;/factor&gt;</a:t>
            </a:r>
          </a:p>
          <a:p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&lt;factor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zh-TW" sz="105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N_output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zh-TW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256.000000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&lt;/factor&gt;</a:t>
            </a:r>
          </a:p>
          <a:p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&lt;factor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zh-TW" sz="105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U_mem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zh-TW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709.255096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&lt;/factor&gt;</a:t>
            </a:r>
          </a:p>
          <a:p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&lt;factor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zh-TW" sz="105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U_cpu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zh-TW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662.400000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&lt;/factor&gt;</a:t>
            </a:r>
          </a:p>
          <a:p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&lt;factor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zh-TW" sz="105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U_cop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zh-TW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800.000000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&lt;/factor&gt;</a:t>
            </a:r>
          </a:p>
          <a:p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&lt;factor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zh-TW" sz="105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U_cld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zh-TW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19321.943514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&lt;/factor&gt;</a:t>
            </a:r>
          </a:p>
          <a:p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&lt;factor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zh-TW" sz="105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server_addr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zh-TW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140.113.88.148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&lt;/factor&gt;</a:t>
            </a:r>
          </a:p>
          <a:p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&lt;factor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zh-TW" sz="105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altLang="zh-TW" sz="1050" dirty="0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server_port</a:t>
            </a:r>
            <a:r>
              <a:rPr lang="en-US" altLang="zh-TW" sz="105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altLang="zh-TW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23240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&lt;/factor&gt;</a:t>
            </a:r>
          </a:p>
          <a:p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en-US" altLang="zh-TW" sz="1050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FactorTable</a:t>
            </a:r>
            <a:r>
              <a:rPr lang="en-US" altLang="zh-TW" sz="105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</p:txBody>
      </p:sp>
      <p:sp>
        <p:nvSpPr>
          <p:cNvPr id="20" name="文字方塊 19"/>
          <p:cNvSpPr txBox="1"/>
          <p:nvPr/>
        </p:nvSpPr>
        <p:spPr>
          <a:xfrm>
            <a:off x="3428992" y="6143644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factor table snapshot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向右箭號 11"/>
          <p:cNvSpPr/>
          <p:nvPr/>
        </p:nvSpPr>
        <p:spPr>
          <a:xfrm>
            <a:off x="6858016" y="2928934"/>
            <a:ext cx="285752" cy="428628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文字方塊 14"/>
          <p:cNvSpPr txBox="1"/>
          <p:nvPr/>
        </p:nvSpPr>
        <p:spPr>
          <a:xfrm>
            <a:off x="7143768" y="2928934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measure </a:t>
            </a:r>
            <a:r>
              <a:rPr lang="en-US" altLang="zh-TW" sz="2400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sz="1050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</a:t>
            </a:r>
            <a:endParaRPr lang="zh-TW" altLang="en-US" sz="2400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  <p:bldP spid="20" grpId="0"/>
      <p:bldP spid="12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Collect Factors</a:t>
            </a:r>
            <a:r>
              <a:rPr lang="en-US" altLang="zh-TW" sz="3200" dirty="0" smtClean="0"/>
              <a:t> </a:t>
            </a:r>
            <a:r>
              <a:rPr lang="en-US" altLang="zh-TW" sz="2800" dirty="0" smtClean="0"/>
              <a:t>– Wireless Bandwidth (1/2)</a:t>
            </a:r>
            <a:endParaRPr lang="zh-TW" alt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TW" sz="2400" dirty="0" smtClean="0"/>
              <a:t>Existing tools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sz="2400" i="1" dirty="0" smtClean="0">
                <a:latin typeface="Times New Roman" pitchFamily="18" charset="0"/>
                <a:cs typeface="Times New Roman" pitchFamily="18" charset="0"/>
              </a:rPr>
              <a:t>ping</a:t>
            </a:r>
            <a:r>
              <a:rPr lang="en-US" altLang="zh-TW" sz="2400" dirty="0" smtClean="0"/>
              <a:t> located in 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/system/bin</a:t>
            </a:r>
          </a:p>
          <a:p>
            <a:r>
              <a:rPr lang="en-US" altLang="zh-TW" sz="2400" dirty="0" smtClean="0"/>
              <a:t>Implemented in almost every handheld system</a:t>
            </a:r>
          </a:p>
          <a:p>
            <a:pPr lvl="1"/>
            <a:r>
              <a:rPr lang="en-US" altLang="zh-TW" sz="2000" dirty="0" smtClean="0">
                <a:latin typeface="+mj-lt"/>
                <a:cs typeface="Times New Roman" pitchFamily="18" charset="0"/>
              </a:rPr>
              <a:t>Android</a:t>
            </a:r>
          </a:p>
          <a:p>
            <a:pPr lvl="1"/>
            <a:r>
              <a:rPr lang="en-US" altLang="zh-TW" sz="2000" dirty="0" err="1" smtClean="0">
                <a:latin typeface="+mj-lt"/>
                <a:cs typeface="Times New Roman" pitchFamily="18" charset="0"/>
              </a:rPr>
              <a:t>iOS</a:t>
            </a:r>
            <a:endParaRPr lang="en-US" altLang="zh-TW" sz="2000" dirty="0" smtClean="0">
              <a:latin typeface="+mj-lt"/>
              <a:cs typeface="Times New Roman" pitchFamily="18" charset="0"/>
            </a:endParaRPr>
          </a:p>
          <a:p>
            <a:pPr lvl="1"/>
            <a:r>
              <a:rPr lang="en-US" altLang="zh-TW" sz="2000" dirty="0" smtClean="0">
                <a:latin typeface="+mj-lt"/>
                <a:cs typeface="Times New Roman" pitchFamily="18" charset="0"/>
              </a:rPr>
              <a:t>BlackBerry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15</a:t>
            </a:fld>
            <a:endParaRPr lang="zh-TW" alt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928663" y="1928802"/>
          <a:ext cx="7358114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1315"/>
                <a:gridCol w="1063200"/>
                <a:gridCol w="1597384"/>
                <a:gridCol w="2495072"/>
                <a:gridCol w="129114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Tool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Protocol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Build</a:t>
                      </a:r>
                      <a:r>
                        <a:rPr lang="en-US" altLang="zh-TW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in Android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No Server Deployment</a:t>
                      </a:r>
                      <a:r>
                        <a:rPr lang="en-US" altLang="zh-TW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Cost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Accuracy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b="1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Iperf</a:t>
                      </a:r>
                      <a:endParaRPr lang="zh-TW" altLang="en-US" sz="14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TCP/UDP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High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b="1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ttcp</a:t>
                      </a:r>
                      <a:endParaRPr lang="zh-TW" altLang="en-US" sz="14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TCP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High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b="1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Nuttcp</a:t>
                      </a:r>
                      <a:endParaRPr lang="zh-TW" altLang="en-US" sz="14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TCP/UDP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Medium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b="1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Bwping</a:t>
                      </a:r>
                      <a:endParaRPr lang="zh-TW" altLang="en-US" sz="14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ICMP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Low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b="1" i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ping</a:t>
                      </a:r>
                      <a:endParaRPr lang="zh-TW" altLang="en-US" sz="1400" b="1" i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ICMP</a:t>
                      </a:r>
                      <a:endParaRPr lang="zh-TW" altLang="en-US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lang="zh-TW" altLang="en-US" sz="140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lang="zh-TW" altLang="en-US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High</a:t>
                      </a:r>
                      <a:endParaRPr lang="zh-TW" altLang="en-US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786058"/>
            <a:ext cx="621510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803275"/>
            <a:ext cx="8229600" cy="5768997"/>
          </a:xfrm>
        </p:spPr>
        <p:txBody>
          <a:bodyPr>
            <a:noAutofit/>
          </a:bodyPr>
          <a:lstStyle/>
          <a:p>
            <a:r>
              <a:rPr lang="en-US" altLang="zh-TW" sz="2400" dirty="0" smtClean="0"/>
              <a:t>Using command:  </a:t>
            </a:r>
            <a:r>
              <a:rPr lang="en-US" altLang="zh-TW" sz="2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ping -c 10 -s 6000 –</a:t>
            </a:r>
            <a:r>
              <a:rPr lang="en-US" altLang="zh-TW" sz="2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zh-TW" sz="2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0.1 Cloud</a:t>
            </a:r>
          </a:p>
          <a:p>
            <a:pPr lvl="1"/>
            <a:r>
              <a:rPr lang="en-US" altLang="zh-TW" sz="1800" dirty="0" smtClean="0">
                <a:latin typeface="+mj-lt"/>
                <a:cs typeface="Courier New" pitchFamily="49" charset="0"/>
              </a:rPr>
              <a:t>Issue 10 ICMP requests, each has 6000 bytes and wait interval is 0.1 sec</a:t>
            </a:r>
          </a:p>
          <a:p>
            <a:r>
              <a:rPr lang="en-US" altLang="zh-TW" sz="2400" dirty="0" smtClean="0">
                <a:latin typeface="+mj-lt"/>
                <a:cs typeface="Courier New" pitchFamily="49" charset="0"/>
              </a:rPr>
              <a:t>Bandwidth Estimation</a:t>
            </a:r>
          </a:p>
          <a:p>
            <a:endParaRPr lang="en-US" altLang="zh-TW" sz="2400" dirty="0" smtClean="0">
              <a:latin typeface="+mj-lt"/>
              <a:cs typeface="Courier New" pitchFamily="49" charset="0"/>
            </a:endParaRPr>
          </a:p>
          <a:p>
            <a:r>
              <a:rPr lang="en-US" altLang="zh-TW" sz="2400" dirty="0" smtClean="0">
                <a:latin typeface="+mj-lt"/>
                <a:cs typeface="Courier New" pitchFamily="49" charset="0"/>
              </a:rPr>
              <a:t>Accuracy &gt; 70%</a:t>
            </a:r>
          </a:p>
          <a:p>
            <a:pPr>
              <a:buNone/>
            </a:pPr>
            <a:endParaRPr lang="en-US" altLang="zh-TW" sz="2400" dirty="0" smtClean="0">
              <a:latin typeface="+mj-lt"/>
              <a:cs typeface="Courier New" pitchFamily="49" charset="0"/>
            </a:endParaRPr>
          </a:p>
          <a:p>
            <a:pPr lvl="1">
              <a:buNone/>
            </a:pPr>
            <a:endParaRPr lang="en-US" altLang="zh-TW" sz="1800" dirty="0" smtClean="0">
              <a:cs typeface="Courier New" pitchFamily="49" charset="0"/>
            </a:endParaRPr>
          </a:p>
          <a:p>
            <a:pPr lvl="1">
              <a:buNone/>
            </a:pPr>
            <a:endParaRPr lang="en-US" altLang="zh-TW" sz="1800" dirty="0" smtClean="0">
              <a:latin typeface="+mj-lt"/>
              <a:cs typeface="Courier New" pitchFamily="49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16</a:t>
            </a:fld>
            <a:endParaRPr lang="zh-TW" altLang="en-US"/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1674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4" name="矩形 13"/>
          <p:cNvSpPr/>
          <p:nvPr/>
        </p:nvSpPr>
        <p:spPr>
          <a:xfrm>
            <a:off x="4572000" y="3214686"/>
            <a:ext cx="1428760" cy="9286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674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pic>
        <p:nvPicPr>
          <p:cNvPr id="116746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24276" y="2000240"/>
            <a:ext cx="4762500" cy="514350"/>
          </a:xfrm>
          <a:prstGeom prst="rect">
            <a:avLst/>
          </a:prstGeom>
          <a:noFill/>
        </p:spPr>
      </p:pic>
      <p:sp>
        <p:nvSpPr>
          <p:cNvPr id="17" name="矩形 16"/>
          <p:cNvSpPr/>
          <p:nvPr/>
        </p:nvSpPr>
        <p:spPr>
          <a:xfrm>
            <a:off x="2928926" y="2928934"/>
            <a:ext cx="357190" cy="36433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2928926" y="285749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sz="9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zh-TW" altLang="en-US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2928926" y="620294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sz="9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TW" altLang="en-US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標題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39784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Collect Factors</a:t>
            </a:r>
            <a:r>
              <a:rPr lang="en-US" altLang="zh-TW" sz="3100" dirty="0" smtClean="0"/>
              <a:t> </a:t>
            </a:r>
            <a:r>
              <a:rPr lang="en-US" altLang="zh-TW" sz="2800" dirty="0" smtClean="0"/>
              <a:t>– Wireless Bandwidth (2/2)</a:t>
            </a:r>
            <a:endParaRPr lang="zh-TW" alt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Collect Factors –</a:t>
            </a:r>
            <a:r>
              <a:rPr lang="en-US" altLang="zh-TW" dirty="0" smtClean="0"/>
              <a:t> </a:t>
            </a:r>
            <a:r>
              <a:rPr lang="en-US" altLang="zh-TW" sz="2800" dirty="0" smtClean="0"/>
              <a:t>Component Speed</a:t>
            </a:r>
            <a:endParaRPr lang="zh-TW" alt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TW" sz="2400" dirty="0" smtClean="0">
                <a:latin typeface="+mj-lt"/>
                <a:ea typeface="新細明體"/>
              </a:rPr>
              <a:t>         and           obtained from datasheet</a:t>
            </a:r>
          </a:p>
          <a:p>
            <a:r>
              <a:rPr lang="en-US" altLang="zh-TW" sz="2400" dirty="0" smtClean="0"/>
              <a:t>         measured at run-time</a:t>
            </a:r>
          </a:p>
          <a:p>
            <a:pPr>
              <a:buNone/>
            </a:pP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altLang="zh-TW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e.g. take 20 ms to access 1,000,000 16-bit data,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sz="2400" dirty="0" smtClean="0"/>
              <a:t>        measured by </a:t>
            </a:r>
            <a:r>
              <a:rPr lang="en-US" altLang="zh-TW" sz="2400" i="1" dirty="0" smtClean="0">
                <a:latin typeface="Times New Roman" pitchFamily="18" charset="0"/>
                <a:cs typeface="Times New Roman" pitchFamily="18" charset="0"/>
              </a:rPr>
              <a:t>asking</a:t>
            </a:r>
          </a:p>
          <a:p>
            <a:endParaRPr lang="en-US" altLang="zh-TW" dirty="0" smtClean="0"/>
          </a:p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17</a:t>
            </a:fld>
            <a:endParaRPr lang="zh-TW" altLang="en-US"/>
          </a:p>
        </p:txBody>
      </p:sp>
      <p:graphicFrame>
        <p:nvGraphicFramePr>
          <p:cNvPr id="5" name="物件 4"/>
          <p:cNvGraphicFramePr>
            <a:graphicFrameLocks noChangeAspect="1"/>
          </p:cNvGraphicFramePr>
          <p:nvPr/>
        </p:nvGraphicFramePr>
        <p:xfrm>
          <a:off x="857224" y="1285860"/>
          <a:ext cx="579024" cy="500067"/>
        </p:xfrm>
        <a:graphic>
          <a:graphicData uri="http://schemas.openxmlformats.org/presentationml/2006/ole">
            <p:oleObj spid="_x0000_s115713" name="方程式" r:id="rId3" imgW="279360" imgH="241200" progId="Equation.3">
              <p:embed/>
            </p:oleObj>
          </a:graphicData>
        </a:graphic>
      </p:graphicFrame>
      <p:graphicFrame>
        <p:nvGraphicFramePr>
          <p:cNvPr id="115715" name="Object 3"/>
          <p:cNvGraphicFramePr>
            <a:graphicFrameLocks noChangeAspect="1"/>
          </p:cNvGraphicFramePr>
          <p:nvPr/>
        </p:nvGraphicFramePr>
        <p:xfrm>
          <a:off x="2063736" y="1285860"/>
          <a:ext cx="579438" cy="500062"/>
        </p:xfrm>
        <a:graphic>
          <a:graphicData uri="http://schemas.openxmlformats.org/presentationml/2006/ole">
            <p:oleObj spid="_x0000_s115715" name="方程式" r:id="rId4" imgW="279360" imgH="241200" progId="Equation.3">
              <p:embed/>
            </p:oleObj>
          </a:graphicData>
        </a:graphic>
      </p:graphicFrame>
      <p:graphicFrame>
        <p:nvGraphicFramePr>
          <p:cNvPr id="115716" name="Object 4"/>
          <p:cNvGraphicFramePr>
            <a:graphicFrameLocks noChangeAspect="1"/>
          </p:cNvGraphicFramePr>
          <p:nvPr/>
        </p:nvGraphicFramePr>
        <p:xfrm>
          <a:off x="819150" y="1714488"/>
          <a:ext cx="657225" cy="474663"/>
        </p:xfrm>
        <a:graphic>
          <a:graphicData uri="http://schemas.openxmlformats.org/presentationml/2006/ole">
            <p:oleObj spid="_x0000_s115716" name="方程式" r:id="rId5" imgW="317160" imgH="228600" progId="Equation.3">
              <p:embed/>
            </p:oleObj>
          </a:graphicData>
        </a:graphic>
      </p:graphicFrame>
      <p:sp>
        <p:nvSpPr>
          <p:cNvPr id="11571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1572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1572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1572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157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157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1573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1573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1573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pic>
        <p:nvPicPr>
          <p:cNvPr id="115734" name="Picture 2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786058"/>
            <a:ext cx="4438650" cy="571500"/>
          </a:xfrm>
          <a:prstGeom prst="rect">
            <a:avLst/>
          </a:prstGeom>
          <a:noFill/>
        </p:spPr>
      </p:pic>
      <p:graphicFrame>
        <p:nvGraphicFramePr>
          <p:cNvPr id="115737" name="Object 25"/>
          <p:cNvGraphicFramePr>
            <a:graphicFrameLocks noChangeAspect="1"/>
          </p:cNvGraphicFramePr>
          <p:nvPr/>
        </p:nvGraphicFramePr>
        <p:xfrm>
          <a:off x="857224" y="3668713"/>
          <a:ext cx="552450" cy="474662"/>
        </p:xfrm>
        <a:graphic>
          <a:graphicData uri="http://schemas.openxmlformats.org/presentationml/2006/ole">
            <p:oleObj spid="_x0000_s115737" name="方程式" r:id="rId7" imgW="266400" imgH="228600" progId="Equation.3">
              <p:embed/>
            </p:oleObj>
          </a:graphicData>
        </a:graphic>
      </p:graphicFrame>
      <p:sp>
        <p:nvSpPr>
          <p:cNvPr id="35" name="矩形 34"/>
          <p:cNvSpPr/>
          <p:nvPr/>
        </p:nvSpPr>
        <p:spPr>
          <a:xfrm>
            <a:off x="5357818" y="3643314"/>
            <a:ext cx="142876" cy="29289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216000" bIns="36000" rtlCol="0" anchor="t" anchorCtr="0"/>
          <a:lstStyle/>
          <a:p>
            <a:pPr algn="ctr"/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Mobile</a:t>
            </a:r>
            <a:endParaRPr lang="zh-TW" alt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500958" y="3643314"/>
            <a:ext cx="142876" cy="29289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180000" rtlCol="0" anchor="b" anchorCtr="0"/>
          <a:lstStyle/>
          <a:p>
            <a:pPr algn="ctr"/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Cloud</a:t>
            </a:r>
            <a:endParaRPr lang="zh-TW" alt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直線單箭頭接點 37"/>
          <p:cNvCxnSpPr/>
          <p:nvPr/>
        </p:nvCxnSpPr>
        <p:spPr>
          <a:xfrm>
            <a:off x="5572132" y="3869770"/>
            <a:ext cx="1785950" cy="2857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字方塊 38"/>
          <p:cNvSpPr txBox="1"/>
          <p:nvPr/>
        </p:nvSpPr>
        <p:spPr>
          <a:xfrm>
            <a:off x="5786446" y="3661950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Offloading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直線單箭頭接點 39"/>
          <p:cNvCxnSpPr/>
          <p:nvPr/>
        </p:nvCxnSpPr>
        <p:spPr>
          <a:xfrm flipH="1">
            <a:off x="5572132" y="6072206"/>
            <a:ext cx="1785950" cy="2857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字方塊 40"/>
          <p:cNvSpPr txBox="1"/>
          <p:nvPr/>
        </p:nvSpPr>
        <p:spPr>
          <a:xfrm>
            <a:off x="5857884" y="5715016"/>
            <a:ext cx="10001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1. Result</a:t>
            </a:r>
          </a:p>
          <a:p>
            <a:pPr marL="342900" indent="-342900"/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-t</a:t>
            </a:r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直線接點 43"/>
          <p:cNvCxnSpPr/>
          <p:nvPr/>
        </p:nvCxnSpPr>
        <p:spPr>
          <a:xfrm>
            <a:off x="7429520" y="4143380"/>
            <a:ext cx="35719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字方塊 45"/>
          <p:cNvSpPr txBox="1"/>
          <p:nvPr/>
        </p:nvSpPr>
        <p:spPr>
          <a:xfrm>
            <a:off x="7786710" y="3929066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zh-TW" alt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7" name="直線接點 46"/>
          <p:cNvCxnSpPr/>
          <p:nvPr/>
        </p:nvCxnSpPr>
        <p:spPr>
          <a:xfrm>
            <a:off x="7429520" y="6000768"/>
            <a:ext cx="35719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字方塊 47"/>
          <p:cNvSpPr txBox="1"/>
          <p:nvPr/>
        </p:nvSpPr>
        <p:spPr>
          <a:xfrm>
            <a:off x="7786710" y="5786454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TW" alt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0" name="直線單箭頭接點 49"/>
          <p:cNvCxnSpPr/>
          <p:nvPr/>
        </p:nvCxnSpPr>
        <p:spPr>
          <a:xfrm rot="5400000">
            <a:off x="6607983" y="5107793"/>
            <a:ext cx="150019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字方塊 50"/>
          <p:cNvSpPr txBox="1"/>
          <p:nvPr/>
        </p:nvSpPr>
        <p:spPr>
          <a:xfrm>
            <a:off x="6286512" y="4947834"/>
            <a:ext cx="10715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Execution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74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aphicFrame>
        <p:nvGraphicFramePr>
          <p:cNvPr id="115738" name="Object 26"/>
          <p:cNvGraphicFramePr>
            <a:graphicFrameLocks noChangeAspect="1"/>
          </p:cNvGraphicFramePr>
          <p:nvPr/>
        </p:nvGraphicFramePr>
        <p:xfrm>
          <a:off x="1500166" y="4357694"/>
          <a:ext cx="2209800" cy="949325"/>
        </p:xfrm>
        <a:graphic>
          <a:graphicData uri="http://schemas.openxmlformats.org/presentationml/2006/ole">
            <p:oleObj spid="_x0000_s115738" name="方程式" r:id="rId8" imgW="106668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9" grpId="0"/>
      <p:bldP spid="41" grpId="0"/>
      <p:bldP spid="46" grpId="0"/>
      <p:bldP spid="48" grpId="0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Collect Factors</a:t>
            </a:r>
            <a:r>
              <a:rPr lang="en-US" altLang="zh-TW" dirty="0" smtClean="0"/>
              <a:t> </a:t>
            </a:r>
            <a:r>
              <a:rPr lang="en-US" altLang="zh-TW" sz="3600" dirty="0" smtClean="0"/>
              <a:t>– </a:t>
            </a:r>
            <a:r>
              <a:rPr lang="en-US" altLang="zh-TW" sz="2800" dirty="0" smtClean="0"/>
              <a:t>Computation Time:  </a:t>
            </a:r>
            <a:r>
              <a:rPr lang="en-US" altLang="zh-TW" sz="36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sz="1600" i="1" dirty="0" err="1" smtClean="0">
                <a:latin typeface="Times New Roman" pitchFamily="18" charset="0"/>
                <a:cs typeface="Times New Roman" pitchFamily="18" charset="0"/>
              </a:rPr>
              <a:t>comp</a:t>
            </a:r>
            <a:endParaRPr lang="zh-TW" altLang="en-US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400" dirty="0" smtClean="0"/>
              <a:t>The computation time</a:t>
            </a:r>
          </a:p>
          <a:p>
            <a:pPr lvl="1"/>
            <a:r>
              <a:rPr lang="en-US" altLang="zh-TW" sz="2000" dirty="0" smtClean="0"/>
              <a:t>Depends on computing module</a:t>
            </a:r>
          </a:p>
          <a:p>
            <a:pPr lvl="1"/>
            <a:r>
              <a:rPr lang="en-US" altLang="zh-TW" sz="2000" dirty="0" smtClean="0"/>
              <a:t>Should not varying highly</a:t>
            </a:r>
          </a:p>
          <a:p>
            <a:r>
              <a:rPr lang="en-US" altLang="zh-TW" sz="2400" dirty="0" smtClean="0"/>
              <a:t>In order to calculate </a:t>
            </a:r>
            <a:r>
              <a:rPr lang="en-US" altLang="zh-TW" sz="32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sz="1600" i="1" dirty="0" err="1" smtClean="0">
                <a:latin typeface="Times New Roman" pitchFamily="18" charset="0"/>
                <a:cs typeface="Times New Roman" pitchFamily="18" charset="0"/>
              </a:rPr>
              <a:t>comp</a:t>
            </a:r>
            <a:endParaRPr lang="en-US" altLang="zh-TW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18</a:t>
            </a:fld>
            <a:endParaRPr lang="zh-TW" altLang="en-US"/>
          </a:p>
        </p:txBody>
      </p:sp>
      <p:graphicFrame>
        <p:nvGraphicFramePr>
          <p:cNvPr id="5" name="物件 4"/>
          <p:cNvGraphicFramePr>
            <a:graphicFrameLocks noChangeAspect="1"/>
          </p:cNvGraphicFramePr>
          <p:nvPr/>
        </p:nvGraphicFramePr>
        <p:xfrm>
          <a:off x="1071538" y="4214818"/>
          <a:ext cx="2357454" cy="832042"/>
        </p:xfrm>
        <a:graphic>
          <a:graphicData uri="http://schemas.openxmlformats.org/presentationml/2006/ole">
            <p:oleObj spid="_x0000_s118785" name="方程式" r:id="rId3" imgW="1295280" imgH="457200" progId="Equation.3">
              <p:embed/>
            </p:oleObj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5072066" y="2428868"/>
            <a:ext cx="3286116" cy="206210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600" b="1" dirty="0" smtClean="0">
                <a:latin typeface="Courier New" pitchFamily="49" charset="0"/>
                <a:cs typeface="Courier New" pitchFamily="49" charset="0"/>
              </a:rPr>
              <a:t>Program A()</a:t>
            </a:r>
          </a:p>
          <a:p>
            <a:r>
              <a:rPr lang="en-US" altLang="zh-TW" sz="16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zh-TW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</a:t>
            </a:r>
            <a:r>
              <a:rPr lang="en-US" altLang="zh-TW" sz="1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altLang="zh-TW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1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clock_gettime</a:t>
            </a:r>
            <a:r>
              <a:rPr lang="en-US" altLang="zh-TW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altLang="zh-TW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1600" b="1" dirty="0" smtClean="0">
                <a:latin typeface="Courier New" pitchFamily="49" charset="0"/>
                <a:cs typeface="Courier New" pitchFamily="49" charset="0"/>
              </a:rPr>
              <a:t>    /* Body of program */</a:t>
            </a:r>
          </a:p>
          <a:p>
            <a:endParaRPr lang="en-US" altLang="zh-TW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zh-TW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</a:t>
            </a:r>
            <a:r>
              <a:rPr lang="en-US" altLang="zh-TW" sz="1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en-US" altLang="zh-TW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1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clock_gettime</a:t>
            </a:r>
            <a:r>
              <a:rPr lang="en-US" altLang="zh-TW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altLang="zh-TW" sz="16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1600" b="1" dirty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118786" name="Object 2"/>
          <p:cNvGraphicFramePr>
            <a:graphicFrameLocks noChangeAspect="1"/>
          </p:cNvGraphicFramePr>
          <p:nvPr/>
        </p:nvGraphicFramePr>
        <p:xfrm>
          <a:off x="969947" y="3429000"/>
          <a:ext cx="1316037" cy="439737"/>
        </p:xfrm>
        <a:graphic>
          <a:graphicData uri="http://schemas.openxmlformats.org/presentationml/2006/ole">
            <p:oleObj spid="_x0000_s118786" name="方程式" r:id="rId4" imgW="723600" imgH="241200" progId="Equation.3">
              <p:embed/>
            </p:oleObj>
          </a:graphicData>
        </a:graphic>
      </p:graphicFrame>
      <p:graphicFrame>
        <p:nvGraphicFramePr>
          <p:cNvPr id="118787" name="Object 3"/>
          <p:cNvGraphicFramePr>
            <a:graphicFrameLocks noChangeAspect="1"/>
          </p:cNvGraphicFramePr>
          <p:nvPr/>
        </p:nvGraphicFramePr>
        <p:xfrm>
          <a:off x="1055676" y="5292725"/>
          <a:ext cx="1873250" cy="439737"/>
        </p:xfrm>
        <a:graphic>
          <a:graphicData uri="http://schemas.openxmlformats.org/presentationml/2006/ole">
            <p:oleObj spid="_x0000_s118787" name="方程式" r:id="rId5" imgW="102852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Collect Factors –</a:t>
            </a:r>
            <a:r>
              <a:rPr lang="en-US" altLang="zh-TW" dirty="0" smtClean="0"/>
              <a:t> </a:t>
            </a:r>
            <a:r>
              <a:rPr lang="en-US" altLang="zh-TW" sz="2800" dirty="0" smtClean="0"/>
              <a:t>Power (1/2)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Android produces battery log every </a:t>
            </a:r>
            <a:r>
              <a:rPr lang="en-US" altLang="zh-TW" sz="2400" dirty="0" smtClean="0">
                <a:cs typeface="Times New Roman" pitchFamily="18" charset="0"/>
              </a:rPr>
              <a:t>50 sec.</a:t>
            </a:r>
            <a:endParaRPr lang="en-US" altLang="zh-TW" sz="2400" dirty="0" smtClean="0"/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In 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/sys/kernel/debug/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battery_log</a:t>
            </a:r>
            <a:endParaRPr lang="en-US" altLang="zh-TW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>
                <a:latin typeface="+mj-lt"/>
                <a:cs typeface="Times New Roman" pitchFamily="18" charset="0"/>
              </a:rPr>
              <a:t>Without DAQ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>
                <a:latin typeface="+mj-lt"/>
                <a:cs typeface="Times New Roman" pitchFamily="18" charset="0"/>
              </a:rPr>
              <a:t>A coarse-grained measurement</a:t>
            </a:r>
          </a:p>
          <a:p>
            <a:endParaRPr lang="en-US" altLang="zh-TW" sz="2400" dirty="0" smtClean="0"/>
          </a:p>
          <a:p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19</a:t>
            </a:fld>
            <a:endParaRPr lang="zh-TW" altLang="en-US"/>
          </a:p>
        </p:txBody>
      </p:sp>
      <p:cxnSp>
        <p:nvCxnSpPr>
          <p:cNvPr id="10" name="直線接點 9"/>
          <p:cNvCxnSpPr/>
          <p:nvPr/>
        </p:nvCxnSpPr>
        <p:spPr>
          <a:xfrm>
            <a:off x="928662" y="3500438"/>
            <a:ext cx="2214578" cy="1588"/>
          </a:xfrm>
          <a:prstGeom prst="line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字方塊 10"/>
          <p:cNvSpPr txBox="1"/>
          <p:nvPr/>
        </p:nvSpPr>
        <p:spPr>
          <a:xfrm>
            <a:off x="357158" y="3357562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zh-TW" altLang="en-US" sz="1600" i="1" baseline="-250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214282" y="3049785"/>
            <a:ext cx="1928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Time line (sec)</a:t>
            </a:r>
            <a:endParaRPr lang="zh-TW" altLang="en-US" sz="1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285720" y="3714752"/>
            <a:ext cx="642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t+50</a:t>
            </a:r>
            <a:endParaRPr lang="zh-TW" altLang="en-US" sz="1600" i="1" baseline="-250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285720" y="4071942"/>
            <a:ext cx="714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t+100</a:t>
            </a:r>
            <a:endParaRPr lang="zh-TW" altLang="en-US" sz="1600" i="1" baseline="-250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圓角矩形 22"/>
          <p:cNvSpPr/>
          <p:nvPr/>
        </p:nvSpPr>
        <p:spPr>
          <a:xfrm>
            <a:off x="1290062" y="3571876"/>
            <a:ext cx="1424550" cy="192288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/>
              <a:t>Start</a:t>
            </a:r>
            <a:endParaRPr lang="zh-TW" altLang="en-US" sz="1400" dirty="0"/>
          </a:p>
        </p:txBody>
      </p:sp>
      <p:sp>
        <p:nvSpPr>
          <p:cNvPr id="24" name="甜甜圈 23"/>
          <p:cNvSpPr/>
          <p:nvPr/>
        </p:nvSpPr>
        <p:spPr>
          <a:xfrm>
            <a:off x="1857356" y="6429396"/>
            <a:ext cx="285752" cy="285752"/>
          </a:xfrm>
          <a:prstGeom prst="don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rtlCol="0" anchor="t" anchorCtr="1"/>
          <a:lstStyle/>
          <a:p>
            <a:pPr algn="ctr"/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2143108" y="6407371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End</a:t>
            </a:r>
            <a:endParaRPr lang="zh-TW" altLang="en-US" sz="1400" dirty="0"/>
          </a:p>
        </p:txBody>
      </p:sp>
      <p:cxnSp>
        <p:nvCxnSpPr>
          <p:cNvPr id="27" name="直線單箭頭接點 26"/>
          <p:cNvCxnSpPr>
            <a:stCxn id="23" idx="2"/>
            <a:endCxn id="24" idx="0"/>
          </p:cNvCxnSpPr>
          <p:nvPr/>
        </p:nvCxnSpPr>
        <p:spPr>
          <a:xfrm rot="5400000">
            <a:off x="668669" y="5095728"/>
            <a:ext cx="2665232" cy="210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/>
          <p:cNvSpPr txBox="1"/>
          <p:nvPr/>
        </p:nvSpPr>
        <p:spPr>
          <a:xfrm>
            <a:off x="2428860" y="3049785"/>
            <a:ext cx="171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Energy log (Joule)</a:t>
            </a:r>
            <a:endParaRPr lang="zh-TW" altLang="en-US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文字方塊 47"/>
          <p:cNvSpPr txBox="1"/>
          <p:nvPr/>
        </p:nvSpPr>
        <p:spPr>
          <a:xfrm>
            <a:off x="3143240" y="3357562"/>
            <a:ext cx="428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1600" i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zh-TW" altLang="en-US" sz="1600" i="1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直線接點 36"/>
          <p:cNvCxnSpPr/>
          <p:nvPr/>
        </p:nvCxnSpPr>
        <p:spPr>
          <a:xfrm>
            <a:off x="928662" y="3857628"/>
            <a:ext cx="2214578" cy="1588"/>
          </a:xfrm>
          <a:prstGeom prst="line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接點 37"/>
          <p:cNvCxnSpPr/>
          <p:nvPr/>
        </p:nvCxnSpPr>
        <p:spPr>
          <a:xfrm>
            <a:off x="928662" y="4213230"/>
            <a:ext cx="2214578" cy="1588"/>
          </a:xfrm>
          <a:prstGeom prst="line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/>
          <p:cNvCxnSpPr/>
          <p:nvPr/>
        </p:nvCxnSpPr>
        <p:spPr>
          <a:xfrm>
            <a:off x="928662" y="4570420"/>
            <a:ext cx="2214578" cy="1588"/>
          </a:xfrm>
          <a:prstGeom prst="line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接點 39"/>
          <p:cNvCxnSpPr/>
          <p:nvPr/>
        </p:nvCxnSpPr>
        <p:spPr>
          <a:xfrm>
            <a:off x="928662" y="4927610"/>
            <a:ext cx="2214578" cy="1588"/>
          </a:xfrm>
          <a:prstGeom prst="line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接點 40"/>
          <p:cNvCxnSpPr/>
          <p:nvPr/>
        </p:nvCxnSpPr>
        <p:spPr>
          <a:xfrm>
            <a:off x="928662" y="5284800"/>
            <a:ext cx="2214578" cy="1588"/>
          </a:xfrm>
          <a:prstGeom prst="line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/>
          <p:cNvCxnSpPr/>
          <p:nvPr/>
        </p:nvCxnSpPr>
        <p:spPr>
          <a:xfrm>
            <a:off x="928662" y="5641990"/>
            <a:ext cx="2214578" cy="1588"/>
          </a:xfrm>
          <a:prstGeom prst="line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/>
          <p:cNvCxnSpPr/>
          <p:nvPr/>
        </p:nvCxnSpPr>
        <p:spPr>
          <a:xfrm>
            <a:off x="928662" y="5999180"/>
            <a:ext cx="2214578" cy="1588"/>
          </a:xfrm>
          <a:prstGeom prst="line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字方塊 44"/>
          <p:cNvSpPr txBox="1"/>
          <p:nvPr/>
        </p:nvSpPr>
        <p:spPr>
          <a:xfrm>
            <a:off x="285720" y="4429132"/>
            <a:ext cx="714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t+150</a:t>
            </a:r>
            <a:endParaRPr lang="zh-TW" altLang="en-US" sz="1600" i="1" baseline="-250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文字方塊 45"/>
          <p:cNvSpPr txBox="1"/>
          <p:nvPr/>
        </p:nvSpPr>
        <p:spPr>
          <a:xfrm>
            <a:off x="285720" y="4786322"/>
            <a:ext cx="714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t+200</a:t>
            </a:r>
            <a:endParaRPr lang="zh-TW" altLang="en-US" sz="1600" i="1" baseline="-250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文字方塊 54"/>
          <p:cNvSpPr txBox="1"/>
          <p:nvPr/>
        </p:nvSpPr>
        <p:spPr>
          <a:xfrm>
            <a:off x="285720" y="5143512"/>
            <a:ext cx="714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t+250</a:t>
            </a:r>
            <a:endParaRPr lang="zh-TW" altLang="en-US" sz="1600" i="1" baseline="-250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文字方塊 55"/>
          <p:cNvSpPr txBox="1"/>
          <p:nvPr/>
        </p:nvSpPr>
        <p:spPr>
          <a:xfrm>
            <a:off x="285720" y="5500702"/>
            <a:ext cx="714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t+300</a:t>
            </a:r>
            <a:endParaRPr lang="zh-TW" altLang="en-US" sz="1600" i="1" baseline="-250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文字方塊 56"/>
          <p:cNvSpPr txBox="1"/>
          <p:nvPr/>
        </p:nvSpPr>
        <p:spPr>
          <a:xfrm>
            <a:off x="285720" y="5857892"/>
            <a:ext cx="714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t+350</a:t>
            </a:r>
            <a:endParaRPr lang="zh-TW" altLang="en-US" sz="1600" i="1" baseline="-250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文字方塊 57"/>
          <p:cNvSpPr txBox="1"/>
          <p:nvPr/>
        </p:nvSpPr>
        <p:spPr>
          <a:xfrm>
            <a:off x="3143240" y="3714752"/>
            <a:ext cx="428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1600" i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zh-TW" altLang="en-US" sz="1600" i="1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文字方塊 58"/>
          <p:cNvSpPr txBox="1"/>
          <p:nvPr/>
        </p:nvSpPr>
        <p:spPr>
          <a:xfrm>
            <a:off x="3143240" y="4071942"/>
            <a:ext cx="428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1600" i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zh-TW" altLang="en-US" sz="1600" i="1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文字方塊 59"/>
          <p:cNvSpPr txBox="1"/>
          <p:nvPr/>
        </p:nvSpPr>
        <p:spPr>
          <a:xfrm>
            <a:off x="3143240" y="4429132"/>
            <a:ext cx="428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1600" i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zh-TW" altLang="en-US" sz="1600" i="1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文字方塊 60"/>
          <p:cNvSpPr txBox="1"/>
          <p:nvPr/>
        </p:nvSpPr>
        <p:spPr>
          <a:xfrm>
            <a:off x="3143240" y="4786322"/>
            <a:ext cx="428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1600" i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zh-TW" altLang="en-US" sz="1600" i="1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文字方塊 61"/>
          <p:cNvSpPr txBox="1"/>
          <p:nvPr/>
        </p:nvSpPr>
        <p:spPr>
          <a:xfrm>
            <a:off x="3143240" y="5143512"/>
            <a:ext cx="428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1600" i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zh-TW" altLang="en-US" sz="1600" i="1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文字方塊 62"/>
          <p:cNvSpPr txBox="1"/>
          <p:nvPr/>
        </p:nvSpPr>
        <p:spPr>
          <a:xfrm>
            <a:off x="3143240" y="5500702"/>
            <a:ext cx="428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1600" i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zh-TW" altLang="en-US" sz="1600" i="1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文字方塊 63"/>
          <p:cNvSpPr txBox="1"/>
          <p:nvPr/>
        </p:nvSpPr>
        <p:spPr>
          <a:xfrm>
            <a:off x="3143240" y="5857892"/>
            <a:ext cx="428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1600" i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zh-TW" altLang="en-US" sz="1600" i="1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8" name="表格 67"/>
          <p:cNvGraphicFramePr>
            <a:graphicFrameLocks noGrp="1"/>
          </p:cNvGraphicFramePr>
          <p:nvPr/>
        </p:nvGraphicFramePr>
        <p:xfrm>
          <a:off x="5286382" y="2626344"/>
          <a:ext cx="3357588" cy="340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7588"/>
              </a:tblGrid>
              <a:tr h="3403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zh-TW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eaVert" anchor="ctr"/>
                </a:tc>
              </a:tr>
            </a:tbl>
          </a:graphicData>
        </a:graphic>
      </p:graphicFrame>
      <p:graphicFrame>
        <p:nvGraphicFramePr>
          <p:cNvPr id="69" name="表格 68"/>
          <p:cNvGraphicFramePr>
            <a:graphicFrameLocks noGrp="1"/>
          </p:cNvGraphicFramePr>
          <p:nvPr/>
        </p:nvGraphicFramePr>
        <p:xfrm>
          <a:off x="5286384" y="2966696"/>
          <a:ext cx="3357588" cy="340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4380"/>
                <a:gridCol w="714380"/>
                <a:gridCol w="928694"/>
                <a:gridCol w="1000134"/>
              </a:tblGrid>
              <a:tr h="3403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3796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772800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2933.55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3" name="表格 72"/>
          <p:cNvGraphicFramePr>
            <a:graphicFrameLocks noGrp="1"/>
          </p:cNvGraphicFramePr>
          <p:nvPr/>
        </p:nvGraphicFramePr>
        <p:xfrm>
          <a:off x="5286386" y="3307048"/>
          <a:ext cx="3357588" cy="340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4380"/>
                <a:gridCol w="714380"/>
                <a:gridCol w="928694"/>
                <a:gridCol w="1000134"/>
              </a:tblGrid>
              <a:tr h="3403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3796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769600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2921.40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4" name="表格 73"/>
          <p:cNvGraphicFramePr>
            <a:graphicFrameLocks noGrp="1"/>
          </p:cNvGraphicFramePr>
          <p:nvPr/>
        </p:nvGraphicFramePr>
        <p:xfrm>
          <a:off x="5286384" y="3643314"/>
          <a:ext cx="3357588" cy="340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4380"/>
                <a:gridCol w="714380"/>
                <a:gridCol w="928694"/>
                <a:gridCol w="1000134"/>
              </a:tblGrid>
              <a:tr h="3403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3796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766400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2909.25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5" name="表格 74"/>
          <p:cNvGraphicFramePr>
            <a:graphicFrameLocks noGrp="1"/>
          </p:cNvGraphicFramePr>
          <p:nvPr/>
        </p:nvGraphicFramePr>
        <p:xfrm>
          <a:off x="5286386" y="3983666"/>
          <a:ext cx="3357588" cy="340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4380"/>
                <a:gridCol w="714380"/>
                <a:gridCol w="928694"/>
                <a:gridCol w="1000134"/>
              </a:tblGrid>
              <a:tr h="3403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650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3795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763300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2902.80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6" name="表格 75"/>
          <p:cNvGraphicFramePr>
            <a:graphicFrameLocks noGrp="1"/>
          </p:cNvGraphicFramePr>
          <p:nvPr/>
        </p:nvGraphicFramePr>
        <p:xfrm>
          <a:off x="5286384" y="4324018"/>
          <a:ext cx="3357588" cy="340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4380"/>
                <a:gridCol w="714380"/>
                <a:gridCol w="928694"/>
                <a:gridCol w="1000134"/>
              </a:tblGrid>
              <a:tr h="3403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3795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761600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2890.27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7" name="表格 76"/>
          <p:cNvGraphicFramePr>
            <a:graphicFrameLocks noGrp="1"/>
          </p:cNvGraphicFramePr>
          <p:nvPr/>
        </p:nvGraphicFramePr>
        <p:xfrm>
          <a:off x="5286386" y="4664370"/>
          <a:ext cx="3357588" cy="340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4380"/>
                <a:gridCol w="714380"/>
                <a:gridCol w="928694"/>
                <a:gridCol w="1000134"/>
              </a:tblGrid>
              <a:tr h="3403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3795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758400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2878.12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8" name="表格 77"/>
          <p:cNvGraphicFramePr>
            <a:graphicFrameLocks noGrp="1"/>
          </p:cNvGraphicFramePr>
          <p:nvPr/>
        </p:nvGraphicFramePr>
        <p:xfrm>
          <a:off x="5286380" y="2285992"/>
          <a:ext cx="3357588" cy="340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4382"/>
                <a:gridCol w="714380"/>
                <a:gridCol w="928694"/>
                <a:gridCol w="1000132"/>
              </a:tblGrid>
              <a:tr h="3403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Time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mV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mAh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mWh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1" name="表格 80"/>
          <p:cNvGraphicFramePr>
            <a:graphicFrameLocks noGrp="1"/>
          </p:cNvGraphicFramePr>
          <p:nvPr/>
        </p:nvGraphicFramePr>
        <p:xfrm>
          <a:off x="5286384" y="5000636"/>
          <a:ext cx="3357588" cy="340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7588"/>
              </a:tblGrid>
              <a:tr h="3403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zh-TW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eaVert" anchor="ctr"/>
                </a:tc>
              </a:tr>
            </a:tbl>
          </a:graphicData>
        </a:graphic>
      </p:graphicFrame>
      <p:sp>
        <p:nvSpPr>
          <p:cNvPr id="83" name="文字方塊 82"/>
          <p:cNvSpPr txBox="1"/>
          <p:nvPr/>
        </p:nvSpPr>
        <p:spPr>
          <a:xfrm>
            <a:off x="3714744" y="550070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in [600s, 650s]</a:t>
            </a:r>
          </a:p>
        </p:txBody>
      </p:sp>
      <p:graphicFrame>
        <p:nvGraphicFramePr>
          <p:cNvPr id="84" name="物件 83"/>
          <p:cNvGraphicFramePr>
            <a:graphicFrameLocks noChangeAspect="1"/>
          </p:cNvGraphicFramePr>
          <p:nvPr/>
        </p:nvGraphicFramePr>
        <p:xfrm>
          <a:off x="3786182" y="5929330"/>
          <a:ext cx="4694168" cy="500066"/>
        </p:xfrm>
        <a:graphic>
          <a:graphicData uri="http://schemas.openxmlformats.org/presentationml/2006/ole">
            <p:oleObj spid="_x0000_s113666" name="方程式" r:id="rId3" imgW="3695400" imgH="393480" progId="Equation.3">
              <p:embed/>
            </p:oleObj>
          </a:graphicData>
        </a:graphic>
      </p:graphicFrame>
      <p:sp>
        <p:nvSpPr>
          <p:cNvPr id="49" name="矩形 48"/>
          <p:cNvSpPr/>
          <p:nvPr/>
        </p:nvSpPr>
        <p:spPr>
          <a:xfrm>
            <a:off x="5319718" y="3681414"/>
            <a:ext cx="3286148" cy="6429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83" grpId="0"/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Outline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57850"/>
          </a:xfrm>
        </p:spPr>
        <p:txBody>
          <a:bodyPr>
            <a:noAutofit/>
          </a:bodyPr>
          <a:lstStyle/>
          <a:p>
            <a:r>
              <a:rPr lang="en-US" altLang="zh-TW" sz="1800" dirty="0" smtClean="0"/>
              <a:t>Motivations</a:t>
            </a:r>
          </a:p>
          <a:p>
            <a:pPr lvl="1"/>
            <a:r>
              <a:rPr lang="en-US" altLang="zh-TW" sz="1400" dirty="0" smtClean="0"/>
              <a:t>Weak processor in handheld device</a:t>
            </a:r>
          </a:p>
          <a:p>
            <a:pPr lvl="1"/>
            <a:r>
              <a:rPr lang="en-US" altLang="zh-TW" sz="1400" dirty="0" smtClean="0"/>
              <a:t>Offloading cannot always improve performance</a:t>
            </a:r>
          </a:p>
          <a:p>
            <a:pPr lvl="1"/>
            <a:r>
              <a:rPr lang="en-US" altLang="zh-TW" sz="1400" dirty="0" smtClean="0"/>
              <a:t>Execution time becomes a critical issue in embedded devices</a:t>
            </a:r>
          </a:p>
          <a:p>
            <a:r>
              <a:rPr lang="en-US" altLang="zh-TW" sz="1800" dirty="0" smtClean="0"/>
              <a:t>Related works</a:t>
            </a:r>
          </a:p>
          <a:p>
            <a:r>
              <a:rPr lang="en-US" altLang="zh-TW" sz="1800" dirty="0" smtClean="0"/>
              <a:t>Problem statement</a:t>
            </a:r>
          </a:p>
          <a:p>
            <a:r>
              <a:rPr lang="en-US" altLang="zh-TW" sz="1800" dirty="0" smtClean="0"/>
              <a:t>Time-and-Energy Aware Ternary Decision</a:t>
            </a:r>
          </a:p>
          <a:p>
            <a:pPr lvl="1"/>
            <a:r>
              <a:rPr lang="en-US" altLang="zh-TW" sz="1400" dirty="0" smtClean="0"/>
              <a:t>Collect Factors</a:t>
            </a:r>
          </a:p>
          <a:p>
            <a:pPr lvl="1"/>
            <a:r>
              <a:rPr lang="en-US" altLang="zh-TW" sz="1400" dirty="0" smtClean="0"/>
              <a:t>Build Cost Functions</a:t>
            </a:r>
          </a:p>
          <a:p>
            <a:pPr lvl="1"/>
            <a:r>
              <a:rPr lang="en-US" altLang="zh-TW" sz="1400" dirty="0" smtClean="0"/>
              <a:t>Make Decision</a:t>
            </a:r>
          </a:p>
          <a:p>
            <a:r>
              <a:rPr lang="en-US" altLang="zh-TW" sz="1800" dirty="0" smtClean="0"/>
              <a:t>Implementation</a:t>
            </a:r>
          </a:p>
          <a:p>
            <a:pPr lvl="1"/>
            <a:r>
              <a:rPr lang="en-US" altLang="zh-TW" sz="1400" dirty="0" smtClean="0"/>
              <a:t>Collect Factors on Android</a:t>
            </a:r>
          </a:p>
          <a:p>
            <a:pPr lvl="1"/>
            <a:r>
              <a:rPr lang="en-US" altLang="zh-TW" sz="1400" dirty="0" smtClean="0"/>
              <a:t>Example of Building Cost Functions</a:t>
            </a:r>
          </a:p>
          <a:p>
            <a:pPr lvl="1"/>
            <a:r>
              <a:rPr lang="en-US" altLang="zh-TW" sz="1400" dirty="0" smtClean="0"/>
              <a:t>Example of Making Decision</a:t>
            </a:r>
          </a:p>
          <a:p>
            <a:r>
              <a:rPr lang="en-US" altLang="zh-TW" sz="1800" dirty="0" smtClean="0"/>
              <a:t>Experiment and Evaluation</a:t>
            </a:r>
          </a:p>
          <a:p>
            <a:pPr lvl="1"/>
            <a:r>
              <a:rPr lang="en-US" altLang="zh-TW" sz="1400" dirty="0" smtClean="0"/>
              <a:t>Evaluation of Decision Framework</a:t>
            </a:r>
          </a:p>
          <a:p>
            <a:pPr lvl="1"/>
            <a:r>
              <a:rPr lang="en-US" altLang="zh-TW" sz="1400" dirty="0" smtClean="0"/>
              <a:t>Case Study: Matrix multiplication</a:t>
            </a:r>
          </a:p>
          <a:p>
            <a:pPr lvl="1"/>
            <a:r>
              <a:rPr lang="en-US" altLang="zh-TW" sz="1400" dirty="0" smtClean="0"/>
              <a:t>Case Study: Virus Scanning</a:t>
            </a:r>
          </a:p>
          <a:p>
            <a:r>
              <a:rPr lang="en-US" altLang="zh-TW" sz="1800" dirty="0" smtClean="0"/>
              <a:t>Conclusions and Future Works</a:t>
            </a:r>
          </a:p>
          <a:p>
            <a:r>
              <a:rPr lang="en-US" altLang="zh-TW" sz="1800" dirty="0" smtClean="0"/>
              <a:t>References</a:t>
            </a:r>
            <a:endParaRPr lang="en-US" altLang="zh-TW" sz="1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89027"/>
            <a:ext cx="8229600" cy="5483245"/>
          </a:xfrm>
        </p:spPr>
        <p:txBody>
          <a:bodyPr/>
          <a:lstStyle/>
          <a:p>
            <a:r>
              <a:rPr lang="en-US" altLang="zh-TW" sz="2400" dirty="0" smtClean="0"/>
              <a:t>Four scenarios</a:t>
            </a:r>
          </a:p>
          <a:p>
            <a:pPr marL="914400" lvl="1" indent="-514350">
              <a:buFont typeface="+mj-lt"/>
              <a:buAutoNum type="arabicParenR"/>
            </a:pPr>
            <a:r>
              <a:rPr lang="en-US" altLang="zh-TW" sz="1800" dirty="0" smtClean="0"/>
              <a:t>Idle</a:t>
            </a:r>
          </a:p>
          <a:p>
            <a:pPr marL="914400" lvl="1" indent="-514350">
              <a:buFont typeface="+mj-lt"/>
              <a:buAutoNum type="arabicParenR"/>
            </a:pPr>
            <a:r>
              <a:rPr lang="en-US" altLang="zh-TW" sz="1800" dirty="0" smtClean="0"/>
              <a:t>Execute CPU-bound workload</a:t>
            </a:r>
          </a:p>
          <a:p>
            <a:pPr marL="914400" lvl="1" indent="-514350">
              <a:buFont typeface="+mj-lt"/>
              <a:buAutoNum type="arabicParenR"/>
            </a:pPr>
            <a:r>
              <a:rPr lang="en-US" altLang="zh-TW" sz="1800" dirty="0" smtClean="0"/>
              <a:t>Execute GPU-bound workload</a:t>
            </a:r>
          </a:p>
          <a:p>
            <a:pPr marL="914400" lvl="1" indent="-514350">
              <a:buFont typeface="+mj-lt"/>
              <a:buAutoNum type="arabicParenR"/>
            </a:pPr>
            <a:r>
              <a:rPr lang="en-US" altLang="zh-TW" sz="1800" dirty="0" smtClean="0"/>
              <a:t>Send large data via network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20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904892" y="5303869"/>
          <a:ext cx="6096000" cy="88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zh-TW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altLang="zh-TW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basic</a:t>
                      </a:r>
                      <a:endParaRPr lang="zh-TW" altLang="en-US" sz="14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altLang="zh-TW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cpu</a:t>
                      </a:r>
                      <a:endParaRPr lang="zh-TW" altLang="en-US" sz="12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altLang="zh-TW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cop</a:t>
                      </a:r>
                      <a:endParaRPr lang="zh-TW" altLang="en-US" sz="12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altLang="zh-TW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nic</a:t>
                      </a:r>
                      <a:endParaRPr lang="zh-TW" altLang="en-US" sz="12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Times New Roman" pitchFamily="18" charset="0"/>
                          <a:cs typeface="Times New Roman" pitchFamily="18" charset="0"/>
                        </a:rPr>
                        <a:t>power (w)</a:t>
                      </a:r>
                      <a:endParaRPr lang="zh-TW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Times New Roman" pitchFamily="18" charset="0"/>
                          <a:cs typeface="Times New Roman" pitchFamily="18" charset="0"/>
                        </a:rPr>
                        <a:t>0.886</a:t>
                      </a:r>
                      <a:endParaRPr lang="zh-TW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Times New Roman" pitchFamily="18" charset="0"/>
                          <a:cs typeface="Times New Roman" pitchFamily="18" charset="0"/>
                        </a:rPr>
                        <a:t>1.539</a:t>
                      </a:r>
                      <a:endParaRPr lang="zh-TW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Times New Roman" pitchFamily="18" charset="0"/>
                          <a:cs typeface="Times New Roman" pitchFamily="18" charset="0"/>
                        </a:rPr>
                        <a:t>1.056</a:t>
                      </a:r>
                      <a:endParaRPr lang="zh-TW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Times New Roman" pitchFamily="18" charset="0"/>
                          <a:cs typeface="Times New Roman" pitchFamily="18" charset="0"/>
                        </a:rPr>
                        <a:t>2.262</a:t>
                      </a:r>
                      <a:endParaRPr lang="zh-TW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內容版面配置區 4"/>
          <p:cNvGraphicFramePr>
            <a:graphicFrameLocks/>
          </p:cNvGraphicFramePr>
          <p:nvPr/>
        </p:nvGraphicFramePr>
        <p:xfrm>
          <a:off x="857225" y="3074998"/>
          <a:ext cx="5643601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509335"/>
                <a:gridCol w="2062564"/>
                <a:gridCol w="207170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Times New Roman" pitchFamily="18" charset="0"/>
                          <a:cs typeface="Times New Roman" pitchFamily="18" charset="0"/>
                        </a:rPr>
                        <a:t>Status</a:t>
                      </a:r>
                      <a:endParaRPr lang="zh-TW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Times New Roman" pitchFamily="18" charset="0"/>
                          <a:cs typeface="Times New Roman" pitchFamily="18" charset="0"/>
                        </a:rPr>
                        <a:t>Energy Cost(</a:t>
                      </a:r>
                      <a:r>
                        <a:rPr lang="en-US" altLang="zh-TW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mWh</a:t>
                      </a:r>
                      <a:r>
                        <a:rPr lang="en-US" altLang="zh-TW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>
                          <a:latin typeface="Times New Roman" pitchFamily="18" charset="0"/>
                          <a:cs typeface="Times New Roman" pitchFamily="18" charset="0"/>
                        </a:rPr>
                        <a:t>Joule/second</a:t>
                      </a:r>
                      <a:endParaRPr lang="zh-TW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Idle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12.305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0.886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50000"/>
                        <a:alpha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CPU</a:t>
                      </a:r>
                      <a:r>
                        <a:rPr lang="en-US" altLang="zh-TW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working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21.382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1.539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GPU working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14.736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1.056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50000"/>
                        <a:alpha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NIC working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31.499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2.262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Collect Factors –</a:t>
            </a:r>
            <a:r>
              <a:rPr lang="en-US" altLang="zh-TW" dirty="0" smtClean="0"/>
              <a:t> </a:t>
            </a:r>
            <a:r>
              <a:rPr lang="en-US" altLang="zh-TW" sz="2800" dirty="0" smtClean="0"/>
              <a:t>Power (2/2)</a:t>
            </a:r>
            <a:endParaRPr lang="zh-TW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Example of Building Cost Functions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TW" sz="2400" dirty="0" smtClean="0"/>
              <a:t>Matrix Multiplication</a:t>
            </a:r>
          </a:p>
          <a:p>
            <a:pPr lvl="1"/>
            <a:r>
              <a:rPr lang="en-US" altLang="zh-TW" sz="1800" dirty="0" smtClean="0"/>
              <a:t>Long computing time</a:t>
            </a:r>
          </a:p>
          <a:p>
            <a:pPr lvl="1"/>
            <a:r>
              <a:rPr lang="en-US" altLang="zh-TW" sz="1800" dirty="0" smtClean="0"/>
              <a:t>Little communication data</a:t>
            </a:r>
          </a:p>
          <a:p>
            <a:r>
              <a:rPr lang="en-US" altLang="zh-TW" sz="2400" dirty="0" smtClean="0"/>
              <a:t>Given</a:t>
            </a:r>
          </a:p>
          <a:p>
            <a:pPr lvl="1">
              <a:lnSpc>
                <a:spcPct val="120000"/>
              </a:lnSpc>
            </a:pP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= 1500 </a:t>
            </a:r>
            <a:r>
              <a:rPr lang="en-US" altLang="zh-TW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(Kbps)</a:t>
            </a:r>
            <a:endParaRPr lang="en-US" altLang="zh-TW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sz="1400" i="1" baseline="-25000" dirty="0" err="1" smtClean="0">
                <a:latin typeface="Times New Roman" pitchFamily="18" charset="0"/>
                <a:cs typeface="Times New Roman" pitchFamily="18" charset="0"/>
              </a:rPr>
              <a:t>comp</a:t>
            </a:r>
            <a:r>
              <a:rPr lang="en-US" altLang="zh-TW" sz="1400" baseline="-25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= 1250 </a:t>
            </a:r>
            <a:r>
              <a:rPr lang="en-US" altLang="zh-TW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(ms)</a:t>
            </a:r>
            <a:endParaRPr lang="en-US" altLang="zh-TW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TW" sz="1400" i="1" baseline="-25000" dirty="0" err="1" smtClean="0">
                <a:latin typeface="Times New Roman" pitchFamily="18" charset="0"/>
                <a:cs typeface="Times New Roman" pitchFamily="18" charset="0"/>
              </a:rPr>
              <a:t>input</a:t>
            </a:r>
            <a:r>
              <a:rPr lang="en-US" altLang="zh-TW" sz="1400" baseline="-25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= 320 </a:t>
            </a:r>
            <a:r>
              <a:rPr lang="en-US" altLang="zh-TW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(KB)</a:t>
            </a:r>
            <a:endParaRPr lang="en-US" altLang="zh-TW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output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= 160 </a:t>
            </a:r>
            <a:r>
              <a:rPr lang="en-US" altLang="zh-TW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(KB)</a:t>
            </a:r>
            <a:endParaRPr lang="en-US" altLang="zh-TW" sz="14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r>
              <a:rPr lang="el-GR" sz="1400" i="1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cpu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= 528 </a:t>
            </a:r>
            <a:r>
              <a:rPr lang="en-US" altLang="zh-TW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(MHz)</a:t>
            </a:r>
            <a:endParaRPr lang="en-US" altLang="zh-TW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r>
              <a:rPr lang="el-GR" sz="1400" i="1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</a:rPr>
              <a:t>cop       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= 600 </a:t>
            </a:r>
            <a:r>
              <a:rPr lang="en-US" altLang="zh-TW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(MHz)</a:t>
            </a:r>
            <a:endParaRPr lang="en-US" altLang="zh-TW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r>
              <a:rPr lang="el-GR" sz="1400" i="1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cld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= 35000 </a:t>
            </a:r>
            <a:r>
              <a:rPr lang="en-US" altLang="zh-TW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(MHz)</a:t>
            </a:r>
            <a:endParaRPr lang="en-US" altLang="zh-TW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l-GR" sz="1400" i="1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mem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= 750 </a:t>
            </a:r>
            <a:r>
              <a:rPr lang="en-US" altLang="zh-TW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(Mbps)</a:t>
            </a:r>
            <a:endParaRPr lang="en-US" altLang="zh-TW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basic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= 0.886 </a:t>
            </a:r>
            <a:r>
              <a:rPr lang="en-US" altLang="zh-TW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(W)</a:t>
            </a:r>
          </a:p>
          <a:p>
            <a:pPr lvl="1"/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cpu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= 1.539 </a:t>
            </a:r>
            <a:r>
              <a:rPr lang="en-US" altLang="zh-TW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(W)</a:t>
            </a:r>
            <a:endParaRPr lang="en-US" altLang="zh-TW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cop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= 1.056 </a:t>
            </a:r>
            <a:r>
              <a:rPr lang="en-US" altLang="zh-TW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(W)</a:t>
            </a:r>
          </a:p>
          <a:p>
            <a:pPr lvl="1"/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cld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=  2.262 </a:t>
            </a:r>
            <a:r>
              <a:rPr lang="en-US" altLang="zh-TW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(W)</a:t>
            </a:r>
            <a:endParaRPr lang="en-US" altLang="zh-TW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altLang="zh-TW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21</a:t>
            </a:fld>
            <a:endParaRPr lang="zh-TW" altLang="en-US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4143372" y="2143116"/>
          <a:ext cx="3776662" cy="712788"/>
        </p:xfrm>
        <a:graphic>
          <a:graphicData uri="http://schemas.openxmlformats.org/presentationml/2006/ole">
            <p:oleObj spid="_x0000_s53250" name="方程式" r:id="rId3" imgW="2869920" imgH="634680" progId="Equation.3">
              <p:embed/>
            </p:oleObj>
          </a:graphicData>
        </a:graphic>
      </p:graphicFrame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3143240" y="5483246"/>
          <a:ext cx="5075237" cy="874712"/>
        </p:xfrm>
        <a:graphic>
          <a:graphicData uri="http://schemas.openxmlformats.org/presentationml/2006/ole">
            <p:oleObj spid="_x0000_s53251" name="方程式" r:id="rId4" imgW="4813200" imgH="888840" progId="Equation.3">
              <p:embed/>
            </p:oleObj>
          </a:graphicData>
        </a:graphic>
      </p:graphicFrame>
      <p:sp>
        <p:nvSpPr>
          <p:cNvPr id="9" name="文字方塊 8"/>
          <p:cNvSpPr txBox="1"/>
          <p:nvPr/>
        </p:nvSpPr>
        <p:spPr>
          <a:xfrm>
            <a:off x="4214810" y="6315038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i="1" dirty="0" smtClean="0">
                <a:solidFill>
                  <a:schemeClr val="accent6">
                    <a:lumMod val="75000"/>
                  </a:schemeClr>
                </a:solidFill>
              </a:rPr>
              <a:t>Cloud speed up 2.6</a:t>
            </a:r>
            <a:endParaRPr lang="zh-TW" altLang="en-US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4" name="物件 13"/>
          <p:cNvGraphicFramePr>
            <a:graphicFrameLocks noChangeAspect="1"/>
          </p:cNvGraphicFramePr>
          <p:nvPr/>
        </p:nvGraphicFramePr>
        <p:xfrm>
          <a:off x="4248150" y="1571625"/>
          <a:ext cx="2362200" cy="419100"/>
        </p:xfrm>
        <a:graphic>
          <a:graphicData uri="http://schemas.openxmlformats.org/presentationml/2006/ole">
            <p:oleObj spid="_x0000_s53252" name="方程式" r:id="rId5" imgW="2361960" imgH="419040" progId="Equation.3">
              <p:embed/>
            </p:oleObj>
          </a:graphicData>
        </a:graphic>
      </p:graphicFrame>
      <p:graphicFrame>
        <p:nvGraphicFramePr>
          <p:cNvPr id="53253" name="Object 5"/>
          <p:cNvGraphicFramePr>
            <a:graphicFrameLocks noChangeAspect="1"/>
          </p:cNvGraphicFramePr>
          <p:nvPr/>
        </p:nvGraphicFramePr>
        <p:xfrm>
          <a:off x="4156097" y="3143248"/>
          <a:ext cx="3559175" cy="884237"/>
        </p:xfrm>
        <a:graphic>
          <a:graphicData uri="http://schemas.openxmlformats.org/presentationml/2006/ole">
            <p:oleObj spid="_x0000_s53253" name="方程式" r:id="rId6" imgW="2705040" imgH="787320" progId="Equation.3">
              <p:embed/>
            </p:oleObj>
          </a:graphicData>
        </a:graphic>
      </p:graphicFrame>
      <p:graphicFrame>
        <p:nvGraphicFramePr>
          <p:cNvPr id="53254" name="Object 6"/>
          <p:cNvGraphicFramePr>
            <a:graphicFrameLocks noChangeAspect="1"/>
          </p:cNvGraphicFramePr>
          <p:nvPr/>
        </p:nvGraphicFramePr>
        <p:xfrm>
          <a:off x="3571868" y="4857760"/>
          <a:ext cx="3627454" cy="536575"/>
        </p:xfrm>
        <a:graphic>
          <a:graphicData uri="http://schemas.openxmlformats.org/presentationml/2006/ole">
            <p:oleObj spid="_x0000_s53254" name="方程式" r:id="rId7" imgW="2628720" imgH="457200" progId="Equation.3">
              <p:embed/>
            </p:oleObj>
          </a:graphicData>
        </a:graphic>
      </p:graphicFrame>
      <p:sp>
        <p:nvSpPr>
          <p:cNvPr id="11" name="文字方塊 10"/>
          <p:cNvSpPr txBox="1"/>
          <p:nvPr/>
        </p:nvSpPr>
        <p:spPr>
          <a:xfrm>
            <a:off x="8286776" y="2214554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1.255 (s)</a:t>
            </a:r>
            <a:endParaRPr lang="zh-TW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8286776" y="2571744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3.04 (J)</a:t>
            </a:r>
            <a:endParaRPr lang="zh-TW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8286776" y="3214686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1.1 (s)</a:t>
            </a:r>
            <a:endParaRPr lang="zh-TW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8286776" y="3643314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2.13 (J)</a:t>
            </a:r>
            <a:endParaRPr lang="zh-TW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8215338" y="5264363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345 (ms)</a:t>
            </a:r>
            <a:endParaRPr lang="zh-TW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8215338" y="5764429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1.045 (J)</a:t>
            </a:r>
            <a:endParaRPr lang="zh-TW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4071934" y="4071942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i="1" dirty="0" smtClean="0">
                <a:solidFill>
                  <a:schemeClr val="accent6">
                    <a:lumMod val="75000"/>
                  </a:schemeClr>
                </a:solidFill>
              </a:rPr>
              <a:t>GPU speed up 14%</a:t>
            </a:r>
            <a:endParaRPr lang="zh-TW" altLang="en-US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143900" y="2000240"/>
            <a:ext cx="928662" cy="1000132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矩形 19"/>
          <p:cNvSpPr/>
          <p:nvPr/>
        </p:nvSpPr>
        <p:spPr>
          <a:xfrm>
            <a:off x="8143900" y="3071810"/>
            <a:ext cx="928662" cy="1000132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矩形 20"/>
          <p:cNvSpPr/>
          <p:nvPr/>
        </p:nvSpPr>
        <p:spPr>
          <a:xfrm>
            <a:off x="8143900" y="5143512"/>
            <a:ext cx="928662" cy="1000132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Example of Making Decision</a:t>
            </a:r>
            <a:endParaRPr lang="zh-TW" altLang="en-US" sz="28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zh-TW" sz="2400" dirty="0" smtClean="0"/>
          </a:p>
          <a:p>
            <a:endParaRPr lang="en-US" altLang="zh-TW" sz="2800" dirty="0" smtClean="0"/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TW" sz="2000" dirty="0" smtClean="0"/>
              <a:t>Given </a:t>
            </a:r>
            <a:r>
              <a:rPr lang="el-GR" altLang="zh-TW" sz="2000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altLang="zh-TW" sz="2000" i="1" dirty="0" smtClean="0">
                <a:latin typeface="Times New Roman" pitchFamily="18" charset="0"/>
                <a:cs typeface="Times New Roman" pitchFamily="18" charset="0"/>
              </a:rPr>
              <a:t>=0.3</a:t>
            </a:r>
            <a:r>
              <a:rPr lang="en-US" altLang="zh-TW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000" i="1" dirty="0" smtClean="0"/>
              <a:t>(prefer energy saving)                 </a:t>
            </a:r>
            <a:r>
              <a:rPr lang="en-US" altLang="zh-TW" sz="2000" i="1" dirty="0" smtClean="0">
                <a:solidFill>
                  <a:srgbClr val="FF0000"/>
                </a:solidFill>
              </a:rPr>
              <a:t>execute on CPU</a:t>
            </a:r>
          </a:p>
          <a:p>
            <a:endParaRPr lang="en-US" altLang="zh-TW" sz="2000" i="1" dirty="0" smtClean="0"/>
          </a:p>
          <a:p>
            <a:pPr lvl="1">
              <a:buNone/>
            </a:pPr>
            <a:r>
              <a:rPr lang="en-US" altLang="zh-TW" sz="2000" i="1" dirty="0" smtClean="0"/>
              <a:t>				</a:t>
            </a:r>
          </a:p>
          <a:p>
            <a:pPr lvl="1">
              <a:buNone/>
            </a:pPr>
            <a:r>
              <a:rPr lang="en-US" altLang="zh-TW" sz="2000" i="1" dirty="0" smtClean="0"/>
              <a:t>			</a:t>
            </a:r>
          </a:p>
          <a:p>
            <a:r>
              <a:rPr lang="en-US" altLang="zh-TW" sz="2000" dirty="0" smtClean="0"/>
              <a:t>Given </a:t>
            </a:r>
            <a:r>
              <a:rPr lang="el-GR" altLang="zh-TW" sz="2000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altLang="zh-TW" sz="2000" i="1" dirty="0" smtClean="0">
                <a:latin typeface="Times New Roman" pitchFamily="18" charset="0"/>
                <a:cs typeface="Times New Roman" pitchFamily="18" charset="0"/>
              </a:rPr>
              <a:t>=0.7 </a:t>
            </a:r>
            <a:r>
              <a:rPr lang="en-US" altLang="zh-TW" sz="2000" i="1" dirty="0" smtClean="0"/>
              <a:t>(prefer time saving)                     </a:t>
            </a:r>
            <a:r>
              <a:rPr lang="en-US" altLang="zh-TW" sz="2000" i="1" dirty="0" smtClean="0">
                <a:solidFill>
                  <a:srgbClr val="FF0000"/>
                </a:solidFill>
              </a:rPr>
              <a:t>execute on Cloud</a:t>
            </a:r>
            <a:endParaRPr lang="en-US" altLang="zh-TW" sz="2000" i="1" dirty="0" smtClean="0"/>
          </a:p>
          <a:p>
            <a:pPr lvl="1">
              <a:buNone/>
            </a:pPr>
            <a:r>
              <a:rPr lang="en-US" altLang="zh-TW" sz="2000" i="1" dirty="0" smtClean="0"/>
              <a:t>							</a:t>
            </a:r>
            <a:endParaRPr lang="en-US" altLang="zh-TW" sz="2000" i="1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en-US" altLang="zh-TW" sz="2000" i="1" dirty="0" smtClean="0"/>
          </a:p>
          <a:p>
            <a:pPr>
              <a:buNone/>
            </a:pPr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22</a:t>
            </a:fld>
            <a:endParaRPr lang="zh-TW" altLang="en-US"/>
          </a:p>
        </p:txBody>
      </p:sp>
      <p:graphicFrame>
        <p:nvGraphicFramePr>
          <p:cNvPr id="11" name="物件 10"/>
          <p:cNvGraphicFramePr>
            <a:graphicFrameLocks noChangeAspect="1"/>
          </p:cNvGraphicFramePr>
          <p:nvPr/>
        </p:nvGraphicFramePr>
        <p:xfrm>
          <a:off x="4770450" y="1941513"/>
          <a:ext cx="1516062" cy="369887"/>
        </p:xfrm>
        <a:graphic>
          <a:graphicData uri="http://schemas.openxmlformats.org/presentationml/2006/ole">
            <p:oleObj spid="_x0000_s88066" name="方程式" r:id="rId3" imgW="774360" imgH="253800" progId="Equation.3">
              <p:embed/>
            </p:oleObj>
          </a:graphicData>
        </a:graphic>
      </p:graphicFrame>
      <p:graphicFrame>
        <p:nvGraphicFramePr>
          <p:cNvPr id="78851" name="Object 3"/>
          <p:cNvGraphicFramePr>
            <a:graphicFrameLocks noChangeAspect="1"/>
          </p:cNvGraphicFramePr>
          <p:nvPr/>
        </p:nvGraphicFramePr>
        <p:xfrm>
          <a:off x="4787913" y="2428875"/>
          <a:ext cx="1641475" cy="350838"/>
        </p:xfrm>
        <a:graphic>
          <a:graphicData uri="http://schemas.openxmlformats.org/presentationml/2006/ole">
            <p:oleObj spid="_x0000_s88067" name="方程式" r:id="rId4" imgW="838080" imgH="241200" progId="Equation.3">
              <p:embed/>
            </p:oleObj>
          </a:graphicData>
        </a:graphic>
      </p:graphicFrame>
      <p:graphicFrame>
        <p:nvGraphicFramePr>
          <p:cNvPr id="78852" name="Object 4"/>
          <p:cNvGraphicFramePr>
            <a:graphicFrameLocks noChangeAspect="1"/>
          </p:cNvGraphicFramePr>
          <p:nvPr/>
        </p:nvGraphicFramePr>
        <p:xfrm>
          <a:off x="6661631" y="1932535"/>
          <a:ext cx="1443037" cy="369887"/>
        </p:xfrm>
        <a:graphic>
          <a:graphicData uri="http://schemas.openxmlformats.org/presentationml/2006/ole">
            <p:oleObj spid="_x0000_s88068" name="方程式" r:id="rId5" imgW="736560" imgH="253800" progId="Equation.3">
              <p:embed/>
            </p:oleObj>
          </a:graphicData>
        </a:graphic>
      </p:graphicFrame>
      <p:graphicFrame>
        <p:nvGraphicFramePr>
          <p:cNvPr id="78853" name="Object 5"/>
          <p:cNvGraphicFramePr>
            <a:graphicFrameLocks noChangeAspect="1"/>
          </p:cNvGraphicFramePr>
          <p:nvPr/>
        </p:nvGraphicFramePr>
        <p:xfrm>
          <a:off x="6661173" y="2438400"/>
          <a:ext cx="1268413" cy="350838"/>
        </p:xfrm>
        <a:graphic>
          <a:graphicData uri="http://schemas.openxmlformats.org/presentationml/2006/ole">
            <p:oleObj spid="_x0000_s88069" name="方程式" r:id="rId6" imgW="647640" imgH="241200" progId="Equation.3">
              <p:embed/>
            </p:oleObj>
          </a:graphicData>
        </a:graphic>
      </p:graphicFrame>
      <p:graphicFrame>
        <p:nvGraphicFramePr>
          <p:cNvPr id="78855" name="Object 7"/>
          <p:cNvGraphicFramePr>
            <a:graphicFrameLocks noChangeAspect="1"/>
          </p:cNvGraphicFramePr>
          <p:nvPr/>
        </p:nvGraphicFramePr>
        <p:xfrm>
          <a:off x="1146175" y="3857625"/>
          <a:ext cx="6780213" cy="679450"/>
        </p:xfrm>
        <a:graphic>
          <a:graphicData uri="http://schemas.openxmlformats.org/presentationml/2006/ole">
            <p:oleObj spid="_x0000_s88070" name="方程式" r:id="rId7" imgW="4076640" imgH="431640" progId="Equation.3">
              <p:embed/>
            </p:oleObj>
          </a:graphicData>
        </a:graphic>
      </p:graphicFrame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357158" y="1571612"/>
          <a:ext cx="3500462" cy="9604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8694"/>
                <a:gridCol w="642942"/>
                <a:gridCol w="1143008"/>
                <a:gridCol w="785818"/>
              </a:tblGrid>
              <a:tr h="320143">
                <a:tc>
                  <a:txBody>
                    <a:bodyPr/>
                    <a:lstStyle/>
                    <a:p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CPU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Coprocessor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Cloud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43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 (sec.)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43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E (Joule)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8073" name="Object 9"/>
          <p:cNvGraphicFramePr>
            <a:graphicFrameLocks noChangeAspect="1"/>
          </p:cNvGraphicFramePr>
          <p:nvPr/>
        </p:nvGraphicFramePr>
        <p:xfrm>
          <a:off x="4799012" y="1500174"/>
          <a:ext cx="1144588" cy="369887"/>
        </p:xfrm>
        <a:graphic>
          <a:graphicData uri="http://schemas.openxmlformats.org/presentationml/2006/ole">
            <p:oleObj spid="_x0000_s88073" name="方程式" r:id="rId8" imgW="583920" imgH="253800" progId="Equation.3">
              <p:embed/>
            </p:oleObj>
          </a:graphicData>
        </a:graphic>
      </p:graphicFrame>
      <p:graphicFrame>
        <p:nvGraphicFramePr>
          <p:cNvPr id="88074" name="Object 10"/>
          <p:cNvGraphicFramePr>
            <a:graphicFrameLocks noChangeAspect="1"/>
          </p:cNvGraphicFramePr>
          <p:nvPr/>
        </p:nvGraphicFramePr>
        <p:xfrm>
          <a:off x="6683401" y="1500174"/>
          <a:ext cx="1146175" cy="369887"/>
        </p:xfrm>
        <a:graphic>
          <a:graphicData uri="http://schemas.openxmlformats.org/presentationml/2006/ole">
            <p:oleObj spid="_x0000_s88074" name="方程式" r:id="rId9" imgW="583920" imgH="253800" progId="Equation.3">
              <p:embed/>
            </p:oleObj>
          </a:graphicData>
        </a:graphic>
      </p:graphicFrame>
      <p:graphicFrame>
        <p:nvGraphicFramePr>
          <p:cNvPr id="88077" name="Object 13"/>
          <p:cNvGraphicFramePr>
            <a:graphicFrameLocks noChangeAspect="1"/>
          </p:cNvGraphicFramePr>
          <p:nvPr/>
        </p:nvGraphicFramePr>
        <p:xfrm>
          <a:off x="1142976" y="5214950"/>
          <a:ext cx="6780213" cy="679450"/>
        </p:xfrm>
        <a:graphic>
          <a:graphicData uri="http://schemas.openxmlformats.org/presentationml/2006/ole">
            <p:oleObj spid="_x0000_s88077" name="方程式" r:id="rId10" imgW="40766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Experiment and Evaluation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TW" sz="2400" dirty="0" smtClean="0"/>
              <a:t>Overview of </a:t>
            </a:r>
            <a:r>
              <a:rPr lang="en-US" altLang="zh-TW" sz="2400" dirty="0" err="1" smtClean="0"/>
              <a:t>Testbed</a:t>
            </a:r>
            <a:endParaRPr lang="en-US" altLang="zh-TW" sz="2400" dirty="0" smtClean="0"/>
          </a:p>
          <a:p>
            <a:r>
              <a:rPr lang="en-US" altLang="zh-TW" sz="2400" dirty="0" smtClean="0"/>
              <a:t>Evaluation of Decision Framework</a:t>
            </a:r>
          </a:p>
          <a:p>
            <a:r>
              <a:rPr lang="en-US" altLang="zh-TW" sz="2400" dirty="0" smtClean="0"/>
              <a:t>Case Study: Matrix Multiplication</a:t>
            </a:r>
          </a:p>
          <a:p>
            <a:pPr lvl="1"/>
            <a:r>
              <a:rPr lang="en-US" altLang="zh-TW" sz="1800" dirty="0" smtClean="0"/>
              <a:t>Computation Offloading</a:t>
            </a:r>
          </a:p>
          <a:p>
            <a:pPr lvl="1"/>
            <a:r>
              <a:rPr lang="en-US" altLang="zh-TW" sz="1800" dirty="0" smtClean="0"/>
              <a:t>Execution Time on Nexus One</a:t>
            </a:r>
          </a:p>
          <a:p>
            <a:pPr lvl="1"/>
            <a:r>
              <a:rPr lang="en-US" altLang="zh-TW" sz="1800" dirty="0" smtClean="0"/>
              <a:t>Estimation Accuracy</a:t>
            </a:r>
          </a:p>
          <a:p>
            <a:pPr lvl="1"/>
            <a:r>
              <a:rPr lang="en-US" altLang="zh-TW" sz="1800" dirty="0" smtClean="0"/>
              <a:t>Decision Accuracy</a:t>
            </a:r>
          </a:p>
          <a:p>
            <a:pPr lvl="1"/>
            <a:r>
              <a:rPr lang="en-US" altLang="zh-TW" sz="1800" dirty="0" smtClean="0"/>
              <a:t>Matrix Computation Decision Overhead</a:t>
            </a:r>
          </a:p>
          <a:p>
            <a:r>
              <a:rPr lang="en-US" altLang="zh-TW" sz="2400" dirty="0" smtClean="0"/>
              <a:t>Case Study: Virus Scanning</a:t>
            </a:r>
          </a:p>
          <a:p>
            <a:pPr lvl="1"/>
            <a:r>
              <a:rPr lang="en-US" altLang="zh-TW" sz="1800" dirty="0" smtClean="0"/>
              <a:t>Evaluate </a:t>
            </a:r>
            <a:r>
              <a:rPr lang="en-US" altLang="zh-TW" sz="1800" dirty="0" err="1" smtClean="0"/>
              <a:t>clamAV</a:t>
            </a:r>
            <a:r>
              <a:rPr lang="en-US" altLang="zh-TW" sz="1800" dirty="0" smtClean="0"/>
              <a:t> on Nexus One</a:t>
            </a:r>
          </a:p>
          <a:p>
            <a:endParaRPr lang="en-US" altLang="zh-TW" sz="2000" dirty="0" smtClean="0"/>
          </a:p>
          <a:p>
            <a:endParaRPr lang="en-US" altLang="zh-TW" sz="20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23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Overview of </a:t>
            </a:r>
            <a:r>
              <a:rPr lang="en-US" altLang="zh-TW" dirty="0" err="1" smtClean="0"/>
              <a:t>Testbed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24</a:t>
            </a:fld>
            <a:endParaRPr lang="zh-TW" altLang="en-US"/>
          </a:p>
        </p:txBody>
      </p:sp>
      <p:pic>
        <p:nvPicPr>
          <p:cNvPr id="1095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073" y="1554145"/>
            <a:ext cx="8997854" cy="437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Evaluation of Decision Framework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Cost 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935 ms</a:t>
            </a:r>
            <a:r>
              <a:rPr lang="en-US" altLang="zh-TW" sz="2400" dirty="0" smtClean="0"/>
              <a:t> and 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2,075 </a:t>
            </a:r>
            <a:r>
              <a:rPr lang="en-US" altLang="zh-TW" sz="2400" dirty="0" err="1" smtClean="0">
                <a:latin typeface="Times New Roman" pitchFamily="18" charset="0"/>
                <a:cs typeface="Times New Roman" pitchFamily="18" charset="0"/>
              </a:rPr>
              <a:t>mJ</a:t>
            </a:r>
            <a:endParaRPr lang="en-US" altLang="zh-TW" sz="2400" dirty="0" smtClean="0">
              <a:cs typeface="Times New Roman" pitchFamily="18" charset="0"/>
            </a:endParaRP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The benefit from offloading should overcome the overhead</a:t>
            </a:r>
          </a:p>
          <a:p>
            <a:r>
              <a:rPr lang="en-US" altLang="zh-TW" sz="2400" dirty="0" smtClean="0"/>
              <a:t>Function </a:t>
            </a:r>
            <a:r>
              <a:rPr lang="en-US" altLang="zh-TW" sz="2400" i="1" dirty="0" smtClean="0">
                <a:latin typeface="Times New Roman" pitchFamily="18" charset="0"/>
                <a:cs typeface="Times New Roman" pitchFamily="18" charset="0"/>
              </a:rPr>
              <a:t>Collect Factors</a:t>
            </a:r>
            <a:r>
              <a:rPr lang="en-US" altLang="zh-TW" sz="2400" dirty="0" smtClean="0">
                <a:cs typeface="Times New Roman" pitchFamily="18" charset="0"/>
              </a:rPr>
              <a:t> dominate the cost</a:t>
            </a:r>
          </a:p>
          <a:p>
            <a:pPr marL="900000" lvl="1" indent="-432000">
              <a:buFont typeface="Wingdings" pitchFamily="2" charset="2"/>
              <a:buChar char="u"/>
            </a:pPr>
            <a:endParaRPr lang="en-US" altLang="zh-TW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TW" sz="2400" dirty="0" smtClean="0">
              <a:latin typeface="+mj-lt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25</a:t>
            </a:fld>
            <a:endParaRPr lang="zh-TW" altLang="en-US"/>
          </a:p>
        </p:txBody>
      </p:sp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-88900" y="284163"/>
            <a:ext cx="153352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142976" y="3885390"/>
          <a:ext cx="5738813" cy="275832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770933"/>
                <a:gridCol w="991970"/>
                <a:gridCol w="991970"/>
                <a:gridCol w="991970"/>
                <a:gridCol w="991970"/>
              </a:tblGrid>
              <a:tr h="252000"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B w="28575" cap="flat" cmpd="sng" algn="ctr">
                      <a:solidFill>
                        <a:srgbClr val="7057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No</a:t>
                      </a:r>
                      <a:endParaRPr lang="zh-TW" altLang="en-US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Yes</a:t>
                      </a:r>
                      <a:endParaRPr lang="zh-TW" altLang="en-US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TW" altLang="en-US" sz="1800" b="1" kern="1200" dirty="0">
                        <a:ln>
                          <a:solidFill>
                            <a:srgbClr val="7030A0"/>
                          </a:solidFill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57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Time</a:t>
                      </a:r>
                      <a:endParaRPr lang="zh-TW" altLang="en-US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57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Energy</a:t>
                      </a:r>
                      <a:endParaRPr lang="zh-TW" altLang="en-US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57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Time</a:t>
                      </a:r>
                      <a:endParaRPr lang="zh-TW" altLang="en-US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57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Energy</a:t>
                      </a:r>
                      <a:endParaRPr lang="zh-TW" altLang="en-US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57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2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Create Factor Table</a:t>
                      </a:r>
                      <a:endParaRPr lang="zh-TW" altLang="en-US" sz="12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57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43.03%</a:t>
                      </a:r>
                      <a:endParaRPr lang="zh-TW" altLang="en-US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7057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33.79%</a:t>
                      </a:r>
                      <a:endParaRPr lang="zh-TW" altLang="en-US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7057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TW" altLang="en-US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7057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lToTr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zh-TW" altLang="en-US" sz="12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7057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2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Collect Factors</a:t>
                      </a:r>
                      <a:endParaRPr lang="zh-TW" altLang="en-US" sz="12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56.14%</a:t>
                      </a:r>
                      <a:endParaRPr lang="zh-TW" altLang="en-US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65.53%</a:t>
                      </a:r>
                      <a:endParaRPr lang="zh-TW" altLang="en-US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98.54%</a:t>
                      </a:r>
                      <a:endParaRPr lang="zh-TW" altLang="en-US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TW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98.99%</a:t>
                      </a:r>
                      <a:endParaRPr lang="zh-TW" altLang="en-US" sz="12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altLang="zh-TW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Build Cost Functions</a:t>
                      </a:r>
                      <a:endParaRPr lang="zh-TW" altLang="en-US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0.32%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0.25%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0.55%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0.38%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altLang="zh-TW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Make Decision</a:t>
                      </a:r>
                      <a:endParaRPr lang="zh-TW" altLang="en-US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0.20%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0.16%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0.32%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0.24%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altLang="zh-TW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Update Factor</a:t>
                      </a:r>
                      <a:r>
                        <a:rPr lang="en-US" altLang="zh-TW" sz="12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Table</a:t>
                      </a:r>
                      <a:endParaRPr lang="zh-TW" altLang="en-US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0.32%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0.27%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0.56%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0.39%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zh-TW" altLang="en-US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1,641 ms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3,135 </a:t>
                      </a:r>
                      <a:r>
                        <a:rPr lang="en-US" altLang="zh-TW" sz="12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mJ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935 ms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2,075 </a:t>
                      </a:r>
                      <a:r>
                        <a:rPr lang="en-US" altLang="zh-TW" sz="12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mJ</a:t>
                      </a:r>
                      <a:endParaRPr lang="zh-TW" altLang="en-US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文字方塊 12"/>
          <p:cNvSpPr txBox="1"/>
          <p:nvPr/>
        </p:nvSpPr>
        <p:spPr>
          <a:xfrm>
            <a:off x="1666812" y="3857628"/>
            <a:ext cx="13573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Factor Table Exist ?</a:t>
            </a:r>
            <a:endParaRPr lang="zh-TW" alt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1166746" y="4143380"/>
            <a:ext cx="10001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Functions</a:t>
            </a:r>
            <a:endParaRPr lang="zh-TW" alt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0628" y="4857760"/>
            <a:ext cx="1857388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圓角矩形圖說文字 11"/>
          <p:cNvSpPr/>
          <p:nvPr/>
        </p:nvSpPr>
        <p:spPr>
          <a:xfrm>
            <a:off x="7215206" y="4714884"/>
            <a:ext cx="1785950" cy="642942"/>
          </a:xfrm>
          <a:prstGeom prst="wedgeRoundRectCallout">
            <a:avLst>
              <a:gd name="adj1" fmla="val -70641"/>
              <a:gd name="adj2" fmla="val -12448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Heaviest Function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圓角矩形圖說文字 14"/>
          <p:cNvSpPr/>
          <p:nvPr/>
        </p:nvSpPr>
        <p:spPr>
          <a:xfrm>
            <a:off x="3000364" y="2857496"/>
            <a:ext cx="1785950" cy="642942"/>
          </a:xfrm>
          <a:prstGeom prst="wedgeRoundRectCallout">
            <a:avLst>
              <a:gd name="adj1" fmla="val 6540"/>
              <a:gd name="adj2" fmla="val 193454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 called only one time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00364" y="4500570"/>
            <a:ext cx="1857388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/>
          <p:cNvSpPr/>
          <p:nvPr/>
        </p:nvSpPr>
        <p:spPr>
          <a:xfrm>
            <a:off x="2928926" y="3857628"/>
            <a:ext cx="2000264" cy="2714644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矩形 17"/>
          <p:cNvSpPr/>
          <p:nvPr/>
        </p:nvSpPr>
        <p:spPr>
          <a:xfrm>
            <a:off x="4929190" y="3857628"/>
            <a:ext cx="2000264" cy="2714644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600" dirty="0" smtClean="0"/>
              <a:t>Dive into </a:t>
            </a:r>
            <a:r>
              <a:rPr lang="en-US" altLang="zh-TW" sz="3600" i="1" dirty="0" smtClean="0">
                <a:latin typeface="Times New Roman" pitchFamily="18" charset="0"/>
                <a:cs typeface="Times New Roman" pitchFamily="18" charset="0"/>
              </a:rPr>
              <a:t>Collect Factors</a:t>
            </a:r>
            <a:endParaRPr lang="zh-TW" alt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In </a:t>
            </a:r>
            <a:r>
              <a:rPr lang="en-US" altLang="zh-TW" sz="2400" i="1" dirty="0" smtClean="0">
                <a:latin typeface="Times New Roman" pitchFamily="18" charset="0"/>
                <a:cs typeface="Times New Roman" pitchFamily="18" charset="0"/>
              </a:rPr>
              <a:t>Collect Factors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1800" dirty="0" smtClean="0"/>
              <a:t>Initialize Factor Structure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1800" dirty="0" smtClean="0"/>
              <a:t>Import Factor Table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1800" dirty="0" smtClean="0"/>
              <a:t>Collect Bandwidth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1800" dirty="0" smtClean="0"/>
              <a:t>…</a:t>
            </a:r>
          </a:p>
          <a:p>
            <a:pPr marL="900000" lvl="1" indent="-432000">
              <a:buNone/>
            </a:pP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26</a:t>
            </a:fld>
            <a:endParaRPr lang="zh-TW" altLang="en-US"/>
          </a:p>
        </p:txBody>
      </p:sp>
      <p:graphicFrame>
        <p:nvGraphicFramePr>
          <p:cNvPr id="11" name="圖表 10"/>
          <p:cNvGraphicFramePr/>
          <p:nvPr/>
        </p:nvGraphicFramePr>
        <p:xfrm>
          <a:off x="709638" y="3733820"/>
          <a:ext cx="3552825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文字方塊 2"/>
          <p:cNvSpPr txBox="1"/>
          <p:nvPr/>
        </p:nvSpPr>
        <p:spPr>
          <a:xfrm>
            <a:off x="642965" y="4791095"/>
            <a:ext cx="1285875" cy="2571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100" b="0" i="1"/>
              <a:t>Collect Bandwidth</a:t>
            </a:r>
            <a:endParaRPr lang="zh-TW" altLang="en-US" sz="1100" b="0" i="1"/>
          </a:p>
        </p:txBody>
      </p:sp>
      <p:sp>
        <p:nvSpPr>
          <p:cNvPr id="13" name="文字方塊 3"/>
          <p:cNvSpPr txBox="1"/>
          <p:nvPr/>
        </p:nvSpPr>
        <p:spPr>
          <a:xfrm>
            <a:off x="2728940" y="4029095"/>
            <a:ext cx="1685924" cy="2571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100" b="0" i="1"/>
              <a:t>Initialize</a:t>
            </a:r>
            <a:r>
              <a:rPr lang="en-US" altLang="zh-TW" sz="1100" b="0" i="1" baseline="0"/>
              <a:t> Factor Structure</a:t>
            </a:r>
            <a:endParaRPr lang="zh-TW" altLang="en-US" sz="1100" b="0" i="1"/>
          </a:p>
        </p:txBody>
      </p:sp>
      <p:sp>
        <p:nvSpPr>
          <p:cNvPr id="14" name="文字方塊 4"/>
          <p:cNvSpPr txBox="1"/>
          <p:nvPr/>
        </p:nvSpPr>
        <p:spPr>
          <a:xfrm>
            <a:off x="3014689" y="5057795"/>
            <a:ext cx="1419225" cy="2571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100" b="0" i="1"/>
              <a:t>Import Factor Table</a:t>
            </a:r>
            <a:endParaRPr lang="zh-TW" altLang="en-US" sz="1100" b="0" i="1"/>
          </a:p>
        </p:txBody>
      </p:sp>
      <p:graphicFrame>
        <p:nvGraphicFramePr>
          <p:cNvPr id="15" name="圖表 14"/>
          <p:cNvGraphicFramePr/>
          <p:nvPr/>
        </p:nvGraphicFramePr>
        <p:xfrm>
          <a:off x="4614889" y="3724295"/>
          <a:ext cx="3552825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文字方塊 6"/>
          <p:cNvSpPr txBox="1"/>
          <p:nvPr/>
        </p:nvSpPr>
        <p:spPr>
          <a:xfrm>
            <a:off x="4548215" y="4829195"/>
            <a:ext cx="1285875" cy="2571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100" b="0" i="1"/>
              <a:t>Collect Bandwidth</a:t>
            </a:r>
            <a:endParaRPr lang="zh-TW" altLang="en-US" sz="1100" b="0" i="1"/>
          </a:p>
        </p:txBody>
      </p:sp>
      <p:sp>
        <p:nvSpPr>
          <p:cNvPr id="17" name="文字方塊 7"/>
          <p:cNvSpPr txBox="1"/>
          <p:nvPr/>
        </p:nvSpPr>
        <p:spPr>
          <a:xfrm>
            <a:off x="6577040" y="4000520"/>
            <a:ext cx="1781174" cy="2571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100" b="0" i="1"/>
              <a:t>Initialize</a:t>
            </a:r>
            <a:r>
              <a:rPr lang="en-US" altLang="zh-TW" sz="1100" b="0" i="1" baseline="0"/>
              <a:t> Factor Structure</a:t>
            </a:r>
            <a:endParaRPr lang="zh-TW" altLang="en-US" sz="1100" b="0" i="1"/>
          </a:p>
        </p:txBody>
      </p:sp>
      <p:sp>
        <p:nvSpPr>
          <p:cNvPr id="18" name="文字方塊 8"/>
          <p:cNvSpPr txBox="1"/>
          <p:nvPr/>
        </p:nvSpPr>
        <p:spPr>
          <a:xfrm>
            <a:off x="6948516" y="5000645"/>
            <a:ext cx="1219198" cy="2571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36000" rIns="36000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100" b="0" i="1"/>
              <a:t>Import Factor Table</a:t>
            </a:r>
            <a:endParaRPr lang="zh-TW" altLang="en-US" sz="1100" b="0" i="1"/>
          </a:p>
        </p:txBody>
      </p:sp>
      <p:sp>
        <p:nvSpPr>
          <p:cNvPr id="19" name="矩形 18"/>
          <p:cNvSpPr/>
          <p:nvPr/>
        </p:nvSpPr>
        <p:spPr>
          <a:xfrm>
            <a:off x="1357290" y="2500306"/>
            <a:ext cx="1928826" cy="2857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矩形 21"/>
          <p:cNvSpPr/>
          <p:nvPr/>
        </p:nvSpPr>
        <p:spPr>
          <a:xfrm>
            <a:off x="642910" y="5000636"/>
            <a:ext cx="571504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/>
          <p:cNvSpPr/>
          <p:nvPr/>
        </p:nvSpPr>
        <p:spPr>
          <a:xfrm>
            <a:off x="4518492" y="5027530"/>
            <a:ext cx="571504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圓角矩形圖說文字 19"/>
          <p:cNvSpPr/>
          <p:nvPr/>
        </p:nvSpPr>
        <p:spPr>
          <a:xfrm>
            <a:off x="4071934" y="2428868"/>
            <a:ext cx="2428892" cy="928694"/>
          </a:xfrm>
          <a:prstGeom prst="wedgeRoundRectCallout">
            <a:avLst>
              <a:gd name="adj1" fmla="val -77457"/>
              <a:gd name="adj2" fmla="val -34061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Bottleneck, caused by</a:t>
            </a:r>
          </a:p>
          <a:p>
            <a:pPr marL="342900" indent="-342900">
              <a:buAutoNum type="arabicPeriod"/>
            </a:pPr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Ping</a:t>
            </a:r>
          </a:p>
          <a:p>
            <a:pPr marL="342900" indent="-342900">
              <a:buAutoNum type="arabicPeriod"/>
            </a:pPr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Wi-Fi driver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2" grpId="0"/>
      <p:bldP spid="13" grpId="0"/>
      <p:bldP spid="14" grpId="0"/>
      <p:bldGraphic spid="15" grpId="0">
        <p:bldAsOne/>
      </p:bldGraphic>
      <p:bldP spid="16" grpId="0"/>
      <p:bldP spid="17" grpId="0"/>
      <p:bldP spid="18" grpId="0"/>
      <p:bldP spid="19" grpId="0" animBg="1"/>
      <p:bldP spid="22" grpId="0" animBg="1"/>
      <p:bldP spid="23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Case Study: Matrix Multiplication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Definition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800" dirty="0" smtClean="0"/>
              <a:t>Two </a:t>
            </a:r>
            <a:r>
              <a:rPr lang="en-US" altLang="zh-TW" sz="1800" i="1" dirty="0" smtClean="0">
                <a:latin typeface="Constantia" pitchFamily="18" charset="0"/>
                <a:ea typeface="Meiryo" pitchFamily="34" charset="-128"/>
                <a:cs typeface="Meiryo" pitchFamily="34" charset="-128"/>
              </a:rPr>
              <a:t>N×N</a:t>
            </a:r>
            <a:r>
              <a:rPr lang="en-US" altLang="zh-TW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1800" dirty="0" smtClean="0"/>
              <a:t>matrices A, B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800" dirty="0" smtClean="0"/>
              <a:t>        denotes the </a:t>
            </a:r>
            <a:r>
              <a:rPr lang="en-US" altLang="zh-TW" sz="18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TW" sz="1800" dirty="0" err="1" smtClean="0"/>
              <a:t>th</a:t>
            </a:r>
            <a:r>
              <a:rPr lang="en-US" altLang="zh-TW" sz="1800" dirty="0" smtClean="0"/>
              <a:t> row and </a:t>
            </a:r>
            <a:r>
              <a:rPr lang="en-US" altLang="zh-TW" sz="1800" i="1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1800" dirty="0" err="1" smtClean="0"/>
              <a:t>th</a:t>
            </a:r>
            <a:r>
              <a:rPr lang="en-US" altLang="zh-TW" sz="1800" dirty="0" smtClean="0"/>
              <a:t> column in matrix A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800" dirty="0" smtClean="0"/>
              <a:t>The multiplication result T is defined as</a:t>
            </a:r>
          </a:p>
          <a:p>
            <a:endParaRPr lang="en-US" altLang="zh-TW" sz="2400" dirty="0" smtClean="0"/>
          </a:p>
          <a:p>
            <a:r>
              <a:rPr lang="en-US" altLang="zh-TW" sz="2400" dirty="0" smtClean="0"/>
              <a:t>Widely used in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600" dirty="0" smtClean="0"/>
              <a:t>Data encoding/decoding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600" dirty="0" smtClean="0"/>
              <a:t>Image and speech compression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600" dirty="0" smtClean="0"/>
              <a:t>Image filtering (e.g. Butterworth Filter)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600" dirty="0" smtClean="0"/>
              <a:t>Image Rotation</a:t>
            </a:r>
          </a:p>
          <a:p>
            <a:pPr marL="903288" lvl="1" indent="-446088">
              <a:buFont typeface="Wingdings" pitchFamily="2" charset="2"/>
              <a:buChar char="u"/>
            </a:pPr>
            <a:endParaRPr lang="en-US" altLang="zh-TW" sz="24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27</a:t>
            </a:fld>
            <a:endParaRPr lang="zh-TW" altLang="en-US"/>
          </a:p>
        </p:txBody>
      </p:sp>
      <p:graphicFrame>
        <p:nvGraphicFramePr>
          <p:cNvPr id="6" name="物件 5"/>
          <p:cNvGraphicFramePr>
            <a:graphicFrameLocks noChangeAspect="1"/>
          </p:cNvGraphicFramePr>
          <p:nvPr/>
        </p:nvGraphicFramePr>
        <p:xfrm>
          <a:off x="1428728" y="2143116"/>
          <a:ext cx="357190" cy="357190"/>
        </p:xfrm>
        <a:graphic>
          <a:graphicData uri="http://schemas.openxmlformats.org/presentationml/2006/ole">
            <p:oleObj spid="_x0000_s82945" name="方程式" r:id="rId3" imgW="241200" imgH="241200" progId="Equation.3">
              <p:embed/>
            </p:oleObj>
          </a:graphicData>
        </a:graphic>
      </p:graphicFrame>
      <p:graphicFrame>
        <p:nvGraphicFramePr>
          <p:cNvPr id="82947" name="Object 3"/>
          <p:cNvGraphicFramePr>
            <a:graphicFrameLocks noChangeAspect="1"/>
          </p:cNvGraphicFramePr>
          <p:nvPr/>
        </p:nvGraphicFramePr>
        <p:xfrm>
          <a:off x="5214942" y="2444471"/>
          <a:ext cx="2857520" cy="413025"/>
        </p:xfrm>
        <a:graphic>
          <a:graphicData uri="http://schemas.openxmlformats.org/presentationml/2006/ole">
            <p:oleObj spid="_x0000_s82947" name="方程式" r:id="rId4" imgW="2019240" imgH="291960" progId="Equation.3">
              <p:embed/>
            </p:oleObj>
          </a:graphicData>
        </a:graphic>
      </p:graphicFrame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714752"/>
            <a:ext cx="1378358" cy="25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7075230" y="3881564"/>
            <a:ext cx="1378358" cy="224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30856" y="4493404"/>
            <a:ext cx="1454194" cy="1012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矩形 12"/>
          <p:cNvSpPr/>
          <p:nvPr/>
        </p:nvSpPr>
        <p:spPr>
          <a:xfrm>
            <a:off x="4891082" y="4037006"/>
            <a:ext cx="1027117" cy="16970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91088" y="4481510"/>
            <a:ext cx="1030287" cy="784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圓角矩形 18"/>
          <p:cNvSpPr/>
          <p:nvPr/>
        </p:nvSpPr>
        <p:spPr>
          <a:xfrm>
            <a:off x="5486400" y="5564980"/>
            <a:ext cx="404814" cy="142876"/>
          </a:xfrm>
          <a:prstGeom prst="roundRect">
            <a:avLst/>
          </a:pr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82959" name="Picture 15" descr="http://seansturm.files.wordpress.com/2010/03/zoom-out-icon.png?w=123&amp;h=12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12600" y="5569759"/>
            <a:ext cx="142876" cy="142876"/>
          </a:xfrm>
          <a:prstGeom prst="rect">
            <a:avLst/>
          </a:prstGeom>
          <a:noFill/>
        </p:spPr>
      </p:pic>
      <p:pic>
        <p:nvPicPr>
          <p:cNvPr id="82961" name="Picture 17" descr="http://seansturm.files.wordpress.com/2010/03/zoom-in-icon.png?w=123&amp;h=12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7389" y="5569759"/>
            <a:ext cx="142876" cy="142876"/>
          </a:xfrm>
          <a:prstGeom prst="rect">
            <a:avLst/>
          </a:prstGeom>
          <a:noFill/>
        </p:spPr>
      </p:pic>
      <p:sp>
        <p:nvSpPr>
          <p:cNvPr id="22" name="向右箭號 21"/>
          <p:cNvSpPr/>
          <p:nvPr/>
        </p:nvSpPr>
        <p:spPr>
          <a:xfrm>
            <a:off x="6179494" y="4777358"/>
            <a:ext cx="392770" cy="437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2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Computation Offloading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400" dirty="0" smtClean="0"/>
              <a:t>Implement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matrix_mult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()</a:t>
            </a:r>
          </a:p>
          <a:p>
            <a:pPr marL="1303338" lvl="2" indent="-446088">
              <a:buFont typeface="Wingdings" pitchFamily="2" charset="2"/>
              <a:buChar char="n"/>
            </a:pPr>
            <a:r>
              <a:rPr lang="en-US" altLang="zh-TW" sz="1600" dirty="0" smtClean="0">
                <a:cs typeface="Times New Roman" pitchFamily="18" charset="0"/>
              </a:rPr>
              <a:t>Module running on local</a:t>
            </a:r>
          </a:p>
          <a:p>
            <a:pPr marL="1303338" lvl="2" indent="-446088">
              <a:buFont typeface="Wingdings" pitchFamily="2" charset="2"/>
              <a:buChar char="n"/>
            </a:pPr>
            <a:endParaRPr lang="en-US" altLang="zh-TW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303338" lvl="2" indent="-446088">
              <a:buFont typeface="Wingdings" pitchFamily="2" charset="2"/>
              <a:buChar char="n"/>
            </a:pPr>
            <a:endParaRPr lang="en-US" altLang="zh-TW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offload_to_gpu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()</a:t>
            </a:r>
          </a:p>
          <a:p>
            <a:pPr marL="1303338" lvl="2" indent="-446088">
              <a:buFont typeface="Wingdings" pitchFamily="2" charset="2"/>
              <a:buChar char="n"/>
            </a:pPr>
            <a:r>
              <a:rPr lang="en-US" altLang="zh-TW" sz="1600" dirty="0" smtClean="0">
                <a:cs typeface="Times New Roman" pitchFamily="18" charset="0"/>
              </a:rPr>
              <a:t>Using </a:t>
            </a:r>
            <a:r>
              <a:rPr lang="en-US" altLang="zh-TW" sz="1600" dirty="0" err="1" smtClean="0">
                <a:cs typeface="Times New Roman" pitchFamily="18" charset="0"/>
              </a:rPr>
              <a:t>OpenGL|ES</a:t>
            </a:r>
            <a:r>
              <a:rPr lang="en-US" altLang="zh-TW" sz="1600" dirty="0" smtClean="0">
                <a:cs typeface="Times New Roman" pitchFamily="18" charset="0"/>
              </a:rPr>
              <a:t> 2.0 API</a:t>
            </a:r>
          </a:p>
          <a:p>
            <a:pPr marL="1303338" lvl="2" indent="-446088">
              <a:buFont typeface="Wingdings" pitchFamily="2" charset="2"/>
              <a:buChar char="n"/>
            </a:pPr>
            <a:r>
              <a:rPr lang="en-US" altLang="zh-TW" sz="1600" dirty="0" smtClean="0">
                <a:latin typeface="+mj-lt"/>
                <a:cs typeface="Times New Roman" pitchFamily="18" charset="0"/>
              </a:rPr>
              <a:t>Allocate one </a:t>
            </a:r>
            <a:r>
              <a:rPr lang="en-US" altLang="zh-TW" sz="1600" i="1" dirty="0" err="1" smtClean="0">
                <a:latin typeface="Times New Roman" pitchFamily="18" charset="0"/>
                <a:cs typeface="Times New Roman" pitchFamily="18" charset="0"/>
              </a:rPr>
              <a:t>pBuffer</a:t>
            </a:r>
            <a:r>
              <a:rPr lang="en-US" altLang="zh-TW" sz="1600" dirty="0" smtClean="0">
                <a:latin typeface="+mj-lt"/>
                <a:cs typeface="Times New Roman" pitchFamily="18" charset="0"/>
              </a:rPr>
              <a:t> for data read/write</a:t>
            </a:r>
          </a:p>
          <a:p>
            <a:pPr marL="1303338" lvl="2" indent="-446088">
              <a:buFont typeface="Wingdings" pitchFamily="2" charset="2"/>
              <a:buChar char="n"/>
            </a:pPr>
            <a:r>
              <a:rPr lang="en-US" altLang="zh-TW" sz="1600" dirty="0" smtClean="0">
                <a:latin typeface="+mj-lt"/>
                <a:cs typeface="Times New Roman" pitchFamily="18" charset="0"/>
              </a:rPr>
              <a:t>Feed </a:t>
            </a:r>
            <a:r>
              <a:rPr lang="en-US" altLang="zh-TW" sz="1600" dirty="0" err="1" smtClean="0">
                <a:latin typeface="+mj-lt"/>
                <a:cs typeface="Times New Roman" pitchFamily="18" charset="0"/>
              </a:rPr>
              <a:t>shader</a:t>
            </a:r>
            <a:r>
              <a:rPr lang="en-US" altLang="zh-TW" sz="1600" dirty="0" smtClean="0">
                <a:latin typeface="+mj-lt"/>
                <a:cs typeface="Times New Roman" pitchFamily="18" charset="0"/>
              </a:rPr>
              <a:t> code into GPU</a:t>
            </a:r>
          </a:p>
          <a:p>
            <a:pPr marL="1303338" lvl="2" indent="-446088">
              <a:buFont typeface="Wingdings" pitchFamily="2" charset="2"/>
              <a:buChar char="n"/>
            </a:pPr>
            <a:r>
              <a:rPr lang="en-US" altLang="zh-TW" sz="1600" dirty="0" smtClean="0">
                <a:cs typeface="Times New Roman" pitchFamily="18" charset="0"/>
              </a:rPr>
              <a:t>Need OS and driver support</a:t>
            </a:r>
          </a:p>
          <a:p>
            <a:pPr marL="1303338" lvl="2" indent="-446088">
              <a:buFont typeface="Wingdings" pitchFamily="2" charset="2"/>
              <a:buChar char="n"/>
            </a:pPr>
            <a:endParaRPr lang="en-US" altLang="zh-TW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offload_to_cloud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()</a:t>
            </a:r>
          </a:p>
          <a:p>
            <a:pPr marL="1303338" lvl="2" indent="-446088">
              <a:buFont typeface="Wingdings" pitchFamily="2" charset="2"/>
              <a:buChar char="n"/>
            </a:pPr>
            <a:r>
              <a:rPr lang="en-US" altLang="zh-TW" sz="1600" dirty="0" smtClean="0">
                <a:cs typeface="Times New Roman" pitchFamily="18" charset="0"/>
              </a:rPr>
              <a:t>Via TCP connection</a:t>
            </a:r>
          </a:p>
          <a:p>
            <a:pPr marL="1303338" lvl="2" indent="-446088">
              <a:buFont typeface="Wingdings" pitchFamily="2" charset="2"/>
              <a:buChar char="n"/>
            </a:pPr>
            <a:r>
              <a:rPr lang="en-US" altLang="zh-TW" sz="1600" dirty="0" smtClean="0">
                <a:cs typeface="Times New Roman" pitchFamily="18" charset="0"/>
              </a:rPr>
              <a:t>Transmit service name and data</a:t>
            </a:r>
          </a:p>
          <a:p>
            <a:pPr marL="1303338" lvl="2" indent="-446088">
              <a:buFont typeface="Wingdings" pitchFamily="2" charset="2"/>
              <a:buChar char="n"/>
            </a:pPr>
            <a:r>
              <a:rPr lang="en-US" altLang="zh-TW" sz="1600" dirty="0" smtClean="0">
                <a:cs typeface="Times New Roman" pitchFamily="18" charset="0"/>
              </a:rPr>
              <a:t>Deploy service on Cloud</a:t>
            </a:r>
          </a:p>
          <a:p>
            <a:pPr marL="903288" lvl="1" indent="-446088">
              <a:buFont typeface="Wingdings" pitchFamily="2" charset="2"/>
              <a:buChar char="u"/>
            </a:pPr>
            <a:endParaRPr lang="en-US" altLang="zh-TW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圖表 7"/>
          <p:cNvGraphicFramePr/>
          <p:nvPr/>
        </p:nvGraphicFramePr>
        <p:xfrm>
          <a:off x="857224" y="1857365"/>
          <a:ext cx="7072362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Execution Time on Nexus One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With different matrix size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29</a:t>
            </a:fld>
            <a:endParaRPr lang="zh-TW" altLang="en-US"/>
          </a:p>
        </p:txBody>
      </p:sp>
      <p:sp>
        <p:nvSpPr>
          <p:cNvPr id="6" name="圓角矩形圖說文字 5"/>
          <p:cNvSpPr/>
          <p:nvPr/>
        </p:nvSpPr>
        <p:spPr>
          <a:xfrm>
            <a:off x="5715008" y="1714488"/>
            <a:ext cx="2571768" cy="642942"/>
          </a:xfrm>
          <a:prstGeom prst="wedgeRoundRectCallout">
            <a:avLst>
              <a:gd name="adj1" fmla="val -7170"/>
              <a:gd name="adj2" fmla="val 92884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CPU execution time grow soon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圓角矩形圖說文字 6"/>
          <p:cNvSpPr/>
          <p:nvPr/>
        </p:nvSpPr>
        <p:spPr>
          <a:xfrm>
            <a:off x="6500826" y="6000768"/>
            <a:ext cx="1928826" cy="857232"/>
          </a:xfrm>
          <a:prstGeom prst="wedgeRoundRectCallout">
            <a:avLst>
              <a:gd name="adj1" fmla="val 8957"/>
              <a:gd name="adj2" fmla="val -85077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Cloud speedup 20~300% execution time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圓角矩形圖說文字 8"/>
          <p:cNvSpPr/>
          <p:nvPr/>
        </p:nvSpPr>
        <p:spPr>
          <a:xfrm>
            <a:off x="2428860" y="3857628"/>
            <a:ext cx="1928826" cy="642942"/>
          </a:xfrm>
          <a:prstGeom prst="wedgeRoundRectCallout">
            <a:avLst>
              <a:gd name="adj1" fmla="val 34097"/>
              <a:gd name="adj2" fmla="val 98087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GPU is the best when size &lt; 200 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009914"/>
            <a:ext cx="53816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TW" sz="2400" dirty="0" smtClean="0"/>
              <a:t>Weak processor in handheld device, in order to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2000" dirty="0" smtClean="0"/>
              <a:t>Save energy,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2000" dirty="0" smtClean="0"/>
              <a:t>Lower its costs</a:t>
            </a:r>
          </a:p>
          <a:p>
            <a:pPr marL="903288" lvl="1" indent="-446088">
              <a:buNone/>
            </a:pPr>
            <a:r>
              <a:rPr lang="en-US" altLang="zh-TW" sz="2000" dirty="0" smtClean="0"/>
              <a:t>	</a:t>
            </a:r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endParaRPr lang="en-US" altLang="zh-TW" sz="2400" dirty="0" smtClean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Motivations</a:t>
            </a:r>
            <a:endParaRPr lang="zh-TW" altLang="en-US" sz="4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</a:t>
            </a:fld>
            <a:endParaRPr lang="zh-TW" altLang="en-US"/>
          </a:p>
        </p:txBody>
      </p:sp>
      <p:sp>
        <p:nvSpPr>
          <p:cNvPr id="15" name="文字方塊 14"/>
          <p:cNvSpPr txBox="1"/>
          <p:nvPr/>
        </p:nvSpPr>
        <p:spPr>
          <a:xfrm>
            <a:off x="1000100" y="2786058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But, CPU-intensive app. need more powerful processors</a:t>
            </a: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e.g.  Multimedia, Anti-Virus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14678" y="3867170"/>
            <a:ext cx="1428760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6" name="直線單箭頭接點 15"/>
          <p:cNvCxnSpPr/>
          <p:nvPr/>
        </p:nvCxnSpPr>
        <p:spPr>
          <a:xfrm flipV="1">
            <a:off x="4351020" y="4106878"/>
            <a:ext cx="2329194" cy="541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/>
          <p:cNvCxnSpPr/>
          <p:nvPr/>
        </p:nvCxnSpPr>
        <p:spPr>
          <a:xfrm rot="5400000">
            <a:off x="4215604" y="4499776"/>
            <a:ext cx="28575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字方塊 24"/>
          <p:cNvSpPr txBox="1"/>
          <p:nvPr/>
        </p:nvSpPr>
        <p:spPr>
          <a:xfrm rot="20966379">
            <a:off x="4929190" y="4016903"/>
            <a:ext cx="15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solidFill>
                  <a:srgbClr val="FF0000"/>
                </a:solidFill>
              </a:rPr>
              <a:t>Offload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圖表 9"/>
          <p:cNvGraphicFramePr/>
          <p:nvPr/>
        </p:nvGraphicFramePr>
        <p:xfrm>
          <a:off x="1000100" y="1928802"/>
          <a:ext cx="6858048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Energy Consumption on Nexus One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With different matrix size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30</a:t>
            </a:fld>
            <a:endParaRPr lang="zh-TW" altLang="en-US"/>
          </a:p>
        </p:txBody>
      </p:sp>
      <p:sp>
        <p:nvSpPr>
          <p:cNvPr id="9" name="圓角矩形圖說文字 8"/>
          <p:cNvSpPr/>
          <p:nvPr/>
        </p:nvSpPr>
        <p:spPr>
          <a:xfrm>
            <a:off x="4214810" y="2786058"/>
            <a:ext cx="1928826" cy="642942"/>
          </a:xfrm>
          <a:prstGeom prst="wedgeRoundRectCallout">
            <a:avLst>
              <a:gd name="adj1" fmla="val 36252"/>
              <a:gd name="adj2" fmla="val 123946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GPU is the best when size &lt; 280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6143636" y="6000768"/>
            <a:ext cx="2214578" cy="857232"/>
          </a:xfrm>
          <a:prstGeom prst="wedgeRoundRectCallout">
            <a:avLst>
              <a:gd name="adj1" fmla="val 8957"/>
              <a:gd name="adj2" fmla="val -85077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Offloading can save </a:t>
            </a:r>
            <a:r>
              <a:rPr lang="en-US" altLang="zh-TW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50~130%</a:t>
            </a:r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energy consumption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Estimation Accuracy (1/2)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error rate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31</a:t>
            </a:fld>
            <a:endParaRPr lang="zh-TW" altLang="en-US"/>
          </a:p>
        </p:txBody>
      </p:sp>
      <p:graphicFrame>
        <p:nvGraphicFramePr>
          <p:cNvPr id="6" name="圖表 5"/>
          <p:cNvGraphicFramePr/>
          <p:nvPr/>
        </p:nvGraphicFramePr>
        <p:xfrm>
          <a:off x="1214446" y="2928934"/>
          <a:ext cx="6357982" cy="3373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物件 6"/>
          <p:cNvGraphicFramePr>
            <a:graphicFrameLocks noChangeAspect="1"/>
          </p:cNvGraphicFramePr>
          <p:nvPr/>
        </p:nvGraphicFramePr>
        <p:xfrm>
          <a:off x="2000231" y="1643050"/>
          <a:ext cx="5343563" cy="785818"/>
        </p:xfrm>
        <a:graphic>
          <a:graphicData uri="http://schemas.openxmlformats.org/presentationml/2006/ole">
            <p:oleObj spid="_x0000_s132098" name="方程式" r:id="rId4" imgW="3454200" imgH="507960" progId="Equation.3">
              <p:embed/>
            </p:oleObj>
          </a:graphicData>
        </a:graphic>
      </p:graphicFrame>
      <p:sp>
        <p:nvSpPr>
          <p:cNvPr id="8" name="矩形 7"/>
          <p:cNvSpPr/>
          <p:nvPr/>
        </p:nvSpPr>
        <p:spPr>
          <a:xfrm>
            <a:off x="2000264" y="3286124"/>
            <a:ext cx="785818" cy="21431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4357718" y="4357694"/>
            <a:ext cx="3143272" cy="7143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圖說文字 9"/>
          <p:cNvSpPr/>
          <p:nvPr/>
        </p:nvSpPr>
        <p:spPr>
          <a:xfrm>
            <a:off x="357158" y="2143116"/>
            <a:ext cx="1714480" cy="785818"/>
          </a:xfrm>
          <a:prstGeom prst="wedgeRoundRectCallout">
            <a:avLst>
              <a:gd name="adj1" fmla="val 66837"/>
              <a:gd name="adj2" fmla="val 93687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Large error caused by context-switch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7358114" y="2928934"/>
            <a:ext cx="1714480" cy="928694"/>
          </a:xfrm>
          <a:prstGeom prst="wedgeRoundRectCallout">
            <a:avLst>
              <a:gd name="adj1" fmla="val -51771"/>
              <a:gd name="adj2" fmla="val 98096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DMA speedup and network congestion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圓角矩形圖說文字 11"/>
          <p:cNvSpPr/>
          <p:nvPr/>
        </p:nvSpPr>
        <p:spPr>
          <a:xfrm>
            <a:off x="7429520" y="5643578"/>
            <a:ext cx="1714480" cy="500066"/>
          </a:xfrm>
          <a:prstGeom prst="wedgeRoundRectCallout">
            <a:avLst>
              <a:gd name="adj1" fmla="val -68994"/>
              <a:gd name="adj2" fmla="val -77522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Error Rate &lt; 20%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Estimation Accuracy (2/2)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error rate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32</a:t>
            </a:fld>
            <a:endParaRPr lang="zh-TW" altLang="en-US"/>
          </a:p>
        </p:txBody>
      </p:sp>
      <p:graphicFrame>
        <p:nvGraphicFramePr>
          <p:cNvPr id="7" name="物件 6"/>
          <p:cNvGraphicFramePr>
            <a:graphicFrameLocks noChangeAspect="1"/>
          </p:cNvGraphicFramePr>
          <p:nvPr/>
        </p:nvGraphicFramePr>
        <p:xfrm>
          <a:off x="2000231" y="1643050"/>
          <a:ext cx="5343563" cy="785818"/>
        </p:xfrm>
        <a:graphic>
          <a:graphicData uri="http://schemas.openxmlformats.org/presentationml/2006/ole">
            <p:oleObj spid="_x0000_s188418" name="方程式" r:id="rId3" imgW="3454200" imgH="507960" progId="Equation.3">
              <p:embed/>
            </p:oleObj>
          </a:graphicData>
        </a:graphic>
      </p:graphicFrame>
      <p:graphicFrame>
        <p:nvGraphicFramePr>
          <p:cNvPr id="14" name="圖表 13"/>
          <p:cNvGraphicFramePr/>
          <p:nvPr/>
        </p:nvGraphicFramePr>
        <p:xfrm>
          <a:off x="1214414" y="2928934"/>
          <a:ext cx="6357982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圓角矩形圖說文字 14"/>
          <p:cNvSpPr/>
          <p:nvPr/>
        </p:nvSpPr>
        <p:spPr>
          <a:xfrm>
            <a:off x="7429520" y="5429264"/>
            <a:ext cx="1714480" cy="500066"/>
          </a:xfrm>
          <a:prstGeom prst="wedgeRoundRectCallout">
            <a:avLst>
              <a:gd name="adj1" fmla="val -68994"/>
              <a:gd name="adj2" fmla="val -77522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Error Rate &lt; 20%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圖表 11"/>
          <p:cNvGraphicFramePr/>
          <p:nvPr/>
        </p:nvGraphicFramePr>
        <p:xfrm>
          <a:off x="642910" y="2643182"/>
          <a:ext cx="7500990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Decision Accuracy (1/3)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400" dirty="0" smtClean="0"/>
              <a:t>False Decision Rate</a:t>
            </a:r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pPr>
              <a:buNone/>
            </a:pPr>
            <a:endParaRPr lang="en-US" altLang="zh-TW" dirty="0" smtClean="0"/>
          </a:p>
          <a:p>
            <a:pPr>
              <a:buNone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33</a:t>
            </a:fld>
            <a:endParaRPr lang="zh-TW" altLang="en-US"/>
          </a:p>
        </p:txBody>
      </p:sp>
      <p:graphicFrame>
        <p:nvGraphicFramePr>
          <p:cNvPr id="154625" name="Object 1"/>
          <p:cNvGraphicFramePr>
            <a:graphicFrameLocks noChangeAspect="1"/>
          </p:cNvGraphicFramePr>
          <p:nvPr/>
        </p:nvGraphicFramePr>
        <p:xfrm>
          <a:off x="2285985" y="1857364"/>
          <a:ext cx="4286280" cy="622984"/>
        </p:xfrm>
        <a:graphic>
          <a:graphicData uri="http://schemas.openxmlformats.org/presentationml/2006/ole">
            <p:oleObj spid="_x0000_s154625" name="方程式" r:id="rId4" imgW="2882880" imgH="419040" progId="Equation.3">
              <p:embed/>
            </p:oleObj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7572396" y="2000240"/>
            <a:ext cx="1571604" cy="714380"/>
          </a:xfrm>
          <a:prstGeom prst="wedgeRoundRectCallout">
            <a:avLst>
              <a:gd name="adj1" fmla="val -123047"/>
              <a:gd name="adj2" fmla="val 4744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 value are too close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3143240" y="2786058"/>
            <a:ext cx="2143140" cy="642942"/>
          </a:xfrm>
          <a:prstGeom prst="wedgeRoundRectCallout">
            <a:avLst>
              <a:gd name="adj1" fmla="val -47792"/>
              <a:gd name="adj2" fmla="val 112791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i="1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Ê</a:t>
            </a:r>
            <a:r>
              <a:rPr lang="en-US" altLang="zh-TW" sz="1100" i="1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cld</a:t>
            </a:r>
            <a:r>
              <a:rPr lang="en-US" altLang="zh-TW" dirty="0" smtClean="0">
                <a:solidFill>
                  <a:schemeClr val="tx1"/>
                </a:solidFill>
                <a:latin typeface="Times New Roman"/>
                <a:cs typeface="Times New Roman"/>
              </a:rPr>
              <a:t> is highly unstable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圓角矩形圖說文字 8"/>
          <p:cNvSpPr/>
          <p:nvPr/>
        </p:nvSpPr>
        <p:spPr>
          <a:xfrm>
            <a:off x="857224" y="5929330"/>
            <a:ext cx="3071834" cy="785818"/>
          </a:xfrm>
          <a:prstGeom prst="wedgeRoundRectCallout">
            <a:avLst>
              <a:gd name="adj1" fmla="val 25716"/>
              <a:gd name="adj2" fmla="val -10083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Considering time-only or energy-only would cause false decision rate &gt; 50%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圓角矩形圖說文字 9"/>
          <p:cNvSpPr/>
          <p:nvPr/>
        </p:nvSpPr>
        <p:spPr>
          <a:xfrm>
            <a:off x="7000892" y="5929330"/>
            <a:ext cx="1714480" cy="500066"/>
          </a:xfrm>
          <a:prstGeom prst="wedgeRoundRectCallout">
            <a:avLst>
              <a:gd name="adj1" fmla="val -86772"/>
              <a:gd name="adj2" fmla="val -80061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False Decision Rate &lt; 30%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Decision Accuracy (2/3)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34</a:t>
            </a:fld>
            <a:endParaRPr lang="zh-TW" altLang="en-US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785786" y="1857364"/>
          <a:ext cx="7858180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Decision Accuracy (3/3)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35</a:t>
            </a:fld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1928794" y="1214422"/>
            <a:ext cx="178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Matrix Size = 100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1785918" y="4000504"/>
            <a:ext cx="178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Matrix Size = 200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6357950" y="4000504"/>
            <a:ext cx="178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Matrix Size = 300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圖表 14"/>
          <p:cNvGraphicFramePr/>
          <p:nvPr/>
        </p:nvGraphicFramePr>
        <p:xfrm>
          <a:off x="214282" y="1357298"/>
          <a:ext cx="4286280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圖表 15"/>
          <p:cNvGraphicFramePr/>
          <p:nvPr/>
        </p:nvGraphicFramePr>
        <p:xfrm>
          <a:off x="214282" y="4214818"/>
          <a:ext cx="4286280" cy="2415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圖表 17"/>
          <p:cNvGraphicFramePr/>
          <p:nvPr/>
        </p:nvGraphicFramePr>
        <p:xfrm>
          <a:off x="4643438" y="4214818"/>
          <a:ext cx="4214810" cy="2459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圓角矩形圖說文字 18"/>
          <p:cNvSpPr/>
          <p:nvPr/>
        </p:nvSpPr>
        <p:spPr>
          <a:xfrm>
            <a:off x="4572000" y="1285860"/>
            <a:ext cx="3286148" cy="928694"/>
          </a:xfrm>
          <a:prstGeom prst="wedgeRoundRectCallout">
            <a:avLst>
              <a:gd name="adj1" fmla="val -100622"/>
              <a:gd name="adj2" fmla="val 69578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Consider time-only will suffer high penalty in saving energy, and vice versa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圓角矩形圖說文字 20"/>
          <p:cNvSpPr/>
          <p:nvPr/>
        </p:nvSpPr>
        <p:spPr>
          <a:xfrm>
            <a:off x="5572132" y="2428868"/>
            <a:ext cx="2857520" cy="928694"/>
          </a:xfrm>
          <a:prstGeom prst="wedgeRoundRectCallout">
            <a:avLst>
              <a:gd name="adj1" fmla="val -102077"/>
              <a:gd name="adj2" fmla="val 5466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i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Hybrid time-and-energy can reduce large penalty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Matrix Computation Decision Overhead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If matrix size is 320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dirty="0" smtClean="0"/>
              <a:t>Without TETD</a:t>
            </a:r>
          </a:p>
          <a:p>
            <a:pPr marL="1303338" lvl="2" indent="-446088">
              <a:buNone/>
            </a:pPr>
            <a:r>
              <a:rPr lang="en-US" altLang="zh-TW" sz="1800" dirty="0" smtClean="0"/>
              <a:t>	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Time:     6.352 (s)</a:t>
            </a:r>
          </a:p>
          <a:p>
            <a:pPr marL="1303338" lvl="2" indent="-446088">
              <a:buNone/>
            </a:pP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	Energy: 9.775(J)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dirty="0" smtClean="0"/>
              <a:t>With TETD</a:t>
            </a:r>
          </a:p>
          <a:p>
            <a:pPr marL="1760538" lvl="3" indent="-446088">
              <a:buNone/>
            </a:pP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Time:     1.009 (s) + 935 (ms)  =     1.9 (s)</a:t>
            </a:r>
          </a:p>
          <a:p>
            <a:pPr marL="1760538" lvl="3" indent="-446088">
              <a:buNone/>
            </a:pP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Energy: 5.117(J)  +  2.075(J)   = 7.192 (J)</a:t>
            </a:r>
          </a:p>
          <a:p>
            <a:pPr marL="1760538" lvl="3" indent="-446088">
              <a:buNone/>
            </a:pP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dirty="0" smtClean="0"/>
              <a:t>Adopting TETD saves </a:t>
            </a:r>
            <a:r>
              <a:rPr lang="en-US" altLang="zh-TW" i="1" dirty="0" smtClean="0">
                <a:latin typeface="Times New Roman" pitchFamily="18" charset="0"/>
                <a:cs typeface="Times New Roman" pitchFamily="18" charset="0"/>
              </a:rPr>
              <a:t>4.4 (s) </a:t>
            </a:r>
            <a:r>
              <a:rPr lang="en-US" altLang="zh-TW" dirty="0" smtClean="0"/>
              <a:t> and </a:t>
            </a:r>
            <a:r>
              <a:rPr lang="en-US" altLang="zh-TW" i="1" dirty="0" smtClean="0">
                <a:latin typeface="Times New Roman" pitchFamily="18" charset="0"/>
                <a:cs typeface="Times New Roman" pitchFamily="18" charset="0"/>
              </a:rPr>
              <a:t>2.58 (J)</a:t>
            </a:r>
          </a:p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36</a:t>
            </a:fld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3857620" y="3429000"/>
            <a:ext cx="1071570" cy="8572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圓角矩形圖說文字 5"/>
          <p:cNvSpPr/>
          <p:nvPr/>
        </p:nvSpPr>
        <p:spPr>
          <a:xfrm>
            <a:off x="4286248" y="2143116"/>
            <a:ext cx="2357422" cy="785818"/>
          </a:xfrm>
          <a:prstGeom prst="wedgeRoundRectCallout">
            <a:avLst>
              <a:gd name="adj1" fmla="val -36792"/>
              <a:gd name="adj2" fmla="val 95424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Decision framework overhead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2357422" y="5345684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TETD time overhead:  17%</a:t>
            </a:r>
            <a:endParaRPr lang="zh-TW" altLang="en-US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214942" y="535782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TETD energy overhead:  40%</a:t>
            </a:r>
            <a:endParaRPr lang="zh-TW" altLang="en-US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1" animBg="1"/>
      <p:bldP spid="8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Case Study: Virus Scanning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TW" sz="2400" dirty="0" smtClean="0"/>
              <a:t>Becoming important in smart phones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2000" dirty="0" smtClean="0"/>
              <a:t>Application &amp; File Scanning</a:t>
            </a:r>
          </a:p>
          <a:p>
            <a:endParaRPr lang="en-US" altLang="zh-TW" sz="2400" dirty="0" smtClean="0"/>
          </a:p>
          <a:p>
            <a:r>
              <a:rPr lang="en-US" altLang="zh-TW" sz="2400" dirty="0" smtClean="0"/>
              <a:t>Porting </a:t>
            </a:r>
            <a:r>
              <a:rPr lang="en-US" altLang="zh-TW" sz="2400" dirty="0" err="1" smtClean="0"/>
              <a:t>ClamAV</a:t>
            </a:r>
            <a:r>
              <a:rPr lang="en-US" altLang="zh-TW" sz="2400" dirty="0" smtClean="0"/>
              <a:t> onto Android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2000" dirty="0" smtClean="0"/>
              <a:t>An open source anti-virus software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2000" dirty="0" smtClean="0"/>
              <a:t>Widely deployed in Unix workstations</a:t>
            </a:r>
          </a:p>
          <a:p>
            <a:pPr marL="903288" lvl="1" indent="-446088">
              <a:buFont typeface="Wingdings" pitchFamily="2" charset="2"/>
              <a:buChar char="u"/>
            </a:pPr>
            <a:endParaRPr lang="en-US" altLang="zh-TW" sz="2000" dirty="0" smtClean="0"/>
          </a:p>
          <a:p>
            <a:r>
              <a:rPr lang="en-US" altLang="zh-TW" sz="2400" dirty="0" smtClean="0"/>
              <a:t>Implement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clamscan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()</a:t>
            </a:r>
            <a:endParaRPr lang="en-US" altLang="zh-TW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offload_to_cloud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()</a:t>
            </a:r>
            <a:endParaRPr lang="en-US" altLang="zh-TW" sz="2000" dirty="0" smtClean="0"/>
          </a:p>
          <a:p>
            <a:pPr lvl="1"/>
            <a:endParaRPr lang="en-US" altLang="zh-TW" sz="2000" dirty="0" smtClean="0"/>
          </a:p>
          <a:p>
            <a:pPr lvl="1"/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37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Evaluate </a:t>
            </a:r>
            <a:r>
              <a:rPr lang="en-US" altLang="zh-TW" sz="3600" dirty="0" err="1" smtClean="0"/>
              <a:t>clamAV</a:t>
            </a:r>
            <a:r>
              <a:rPr lang="en-US" altLang="zh-TW" sz="3600" dirty="0" smtClean="0"/>
              <a:t> on Nexus One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Use three files with different size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38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14348" y="2990228"/>
          <a:ext cx="7643866" cy="201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0581"/>
                <a:gridCol w="816335"/>
                <a:gridCol w="1169364"/>
                <a:gridCol w="1071570"/>
                <a:gridCol w="1143008"/>
                <a:gridCol w="1143008"/>
              </a:tblGrid>
              <a:tr h="504000">
                <a:tc>
                  <a:txBody>
                    <a:bodyPr/>
                    <a:lstStyle/>
                    <a:p>
                      <a:r>
                        <a:rPr lang="en-US" altLang="zh-TW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File</a:t>
                      </a:r>
                      <a:endParaRPr lang="zh-TW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Size</a:t>
                      </a:r>
                      <a:endParaRPr lang="zh-TW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altLang="zh-TW" sz="1200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cpu</a:t>
                      </a:r>
                      <a:r>
                        <a:rPr lang="en-US" altLang="zh-TW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(ms)</a:t>
                      </a:r>
                      <a:endParaRPr lang="zh-TW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altLang="zh-TW" sz="1200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cld</a:t>
                      </a:r>
                      <a:r>
                        <a:rPr lang="en-US" altLang="zh-TW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(ms)</a:t>
                      </a:r>
                      <a:endParaRPr lang="zh-TW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err</a:t>
                      </a:r>
                      <a:r>
                        <a:rPr lang="en-US" altLang="zh-TW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(CPU)</a:t>
                      </a:r>
                      <a:endParaRPr lang="zh-TW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err</a:t>
                      </a:r>
                      <a:r>
                        <a:rPr lang="en-US" altLang="zh-TW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(Cloud)</a:t>
                      </a:r>
                      <a:endParaRPr lang="zh-TW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/system/bin/</a:t>
                      </a:r>
                      <a:r>
                        <a:rPr lang="en-US" altLang="zh-TW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mediaserver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altLang="zh-TW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KB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0.17%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10.31%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en-US" altLang="zh-TW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libffmpegsumo.so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MB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1,274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3,320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0.07%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9.66%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en-US" altLang="zh-TW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libpdf.so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 MB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6,029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22,035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0.02%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11.58%</a:t>
                      </a:r>
                      <a:endParaRPr lang="zh-TW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4018194" y="4036538"/>
            <a:ext cx="2000264" cy="9286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圖說文字 6"/>
          <p:cNvSpPr/>
          <p:nvPr/>
        </p:nvSpPr>
        <p:spPr>
          <a:xfrm>
            <a:off x="2643174" y="5429264"/>
            <a:ext cx="2714644" cy="785818"/>
          </a:xfrm>
          <a:prstGeom prst="wedgeRoundRectCallout">
            <a:avLst>
              <a:gd name="adj1" fmla="val 19683"/>
              <a:gd name="adj2" fmla="val -99093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Offload to cloud taking much more time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6286512" y="5214950"/>
            <a:ext cx="2714644" cy="785818"/>
          </a:xfrm>
          <a:prstGeom prst="wedgeRoundRectCallout">
            <a:avLst>
              <a:gd name="adj1" fmla="val 13148"/>
              <a:gd name="adj2" fmla="val -76515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Decision Framework works well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00496" y="3571876"/>
            <a:ext cx="2000264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圖說文字 9"/>
          <p:cNvSpPr/>
          <p:nvPr/>
        </p:nvSpPr>
        <p:spPr>
          <a:xfrm>
            <a:off x="2428860" y="2000240"/>
            <a:ext cx="3000396" cy="785818"/>
          </a:xfrm>
          <a:prstGeom prst="wedgeRoundRectCallout">
            <a:avLst>
              <a:gd name="adj1" fmla="val 40798"/>
              <a:gd name="adj2" fmla="val 13536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Benefit from offloading can't overcome decision overhead</a:t>
            </a:r>
            <a:endParaRPr lang="zh-TW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215074" y="3571876"/>
            <a:ext cx="2000264" cy="13573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Conclusions and Future Works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TW" sz="2400" dirty="0" smtClean="0"/>
              <a:t>Design ternary decision framework for frequently-use module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800" dirty="0" smtClean="0"/>
              <a:t>Measurement-based cost function construction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800" dirty="0" smtClean="0"/>
              <a:t>Hybrid time and energy data for decision</a:t>
            </a:r>
          </a:p>
          <a:p>
            <a:r>
              <a:rPr lang="en-US" altLang="zh-TW" sz="2400" dirty="0" smtClean="0"/>
              <a:t>Offloading matrix computation could achieve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20~300%</a:t>
            </a: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1800" dirty="0" smtClean="0"/>
              <a:t>time speedup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50~130%</a:t>
            </a: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1800" dirty="0" smtClean="0"/>
              <a:t>energy saving</a:t>
            </a:r>
          </a:p>
          <a:p>
            <a:r>
              <a:rPr lang="en-US" altLang="zh-TW" sz="2400" dirty="0" smtClean="0"/>
              <a:t>Offloading virus scanning computation not worthy</a:t>
            </a:r>
          </a:p>
          <a:p>
            <a:r>
              <a:rPr lang="en-US" altLang="zh-TW" sz="2400" dirty="0" smtClean="0"/>
              <a:t>TETD framework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800" dirty="0" smtClean="0"/>
              <a:t>Error Rate </a:t>
            </a:r>
            <a:r>
              <a:rPr lang="en-US" altLang="zh-TW" sz="1800" dirty="0" smtClean="0">
                <a:solidFill>
                  <a:srgbClr val="FF0000"/>
                </a:solidFill>
              </a:rPr>
              <a:t>&lt; 20% 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800" dirty="0" smtClean="0"/>
              <a:t>False Decision Rate </a:t>
            </a:r>
            <a:r>
              <a:rPr lang="en-US" altLang="zh-TW" sz="1800" dirty="0" smtClean="0">
                <a:solidFill>
                  <a:srgbClr val="FF0000"/>
                </a:solidFill>
              </a:rPr>
              <a:t>&lt; 30% </a:t>
            </a:r>
          </a:p>
          <a:p>
            <a:r>
              <a:rPr lang="en-US" altLang="zh-TW" sz="2400" dirty="0" smtClean="0"/>
              <a:t>Future works: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800" dirty="0" smtClean="0"/>
              <a:t>Improve bandwidth measurement performance</a:t>
            </a:r>
          </a:p>
          <a:p>
            <a:pPr marL="903288" lvl="1" indent="-446088">
              <a:buFont typeface="Wingdings" pitchFamily="2" charset="2"/>
              <a:buChar char="u"/>
            </a:pPr>
            <a:r>
              <a:rPr lang="en-US" altLang="zh-TW" sz="1800" dirty="0" smtClean="0"/>
              <a:t>Adopt new wireless technologies, e.g. LTE or </a:t>
            </a:r>
            <a:r>
              <a:rPr lang="en-US" altLang="zh-TW" sz="1800" dirty="0" err="1" smtClean="0"/>
              <a:t>WiMAX</a:t>
            </a:r>
            <a:endParaRPr lang="en-US" altLang="zh-TW" sz="1800" dirty="0" smtClean="0"/>
          </a:p>
          <a:p>
            <a:pPr lvl="1">
              <a:buNone/>
            </a:pPr>
            <a:endParaRPr lang="en-US" altLang="zh-TW" sz="20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39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Motivations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TW" sz="2400" dirty="0" smtClean="0"/>
              <a:t>Offloading cannot always improve performance, since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Offloading overhead</a:t>
            </a:r>
          </a:p>
          <a:p>
            <a:pPr marL="1300050" lvl="2" indent="-432000">
              <a:buFont typeface="Wingdings" pitchFamily="2" charset="2"/>
              <a:buChar char="n"/>
            </a:pPr>
            <a:r>
              <a:rPr lang="en-US" altLang="zh-TW" sz="1600" dirty="0" smtClean="0"/>
              <a:t>Transmission Cost</a:t>
            </a:r>
          </a:p>
          <a:p>
            <a:pPr marL="1300050" lvl="2" indent="-432000">
              <a:buFont typeface="Wingdings" pitchFamily="2" charset="2"/>
              <a:buChar char="n"/>
            </a:pPr>
            <a:r>
              <a:rPr lang="en-US" altLang="zh-TW" sz="1600" dirty="0" smtClean="0"/>
              <a:t>Execution Cost</a:t>
            </a:r>
          </a:p>
          <a:p>
            <a:pPr marL="1300050" lvl="2" indent="-432000">
              <a:buNone/>
            </a:pPr>
            <a:r>
              <a:rPr lang="en-US" altLang="zh-TW" sz="1600" dirty="0" smtClean="0"/>
              <a:t>	  (Local and Remote)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Uncertain profit</a:t>
            </a:r>
          </a:p>
          <a:p>
            <a:pPr marL="1300050" lvl="2" indent="-432000">
              <a:buFont typeface="Wingdings" pitchFamily="2" charset="2"/>
              <a:buChar char="n"/>
            </a:pPr>
            <a:r>
              <a:rPr lang="en-US" altLang="zh-TW" sz="1600" dirty="0" smtClean="0"/>
              <a:t>Time saving</a:t>
            </a:r>
          </a:p>
          <a:p>
            <a:pPr marL="1300050" lvl="2" indent="-432000">
              <a:buFont typeface="Wingdings" pitchFamily="2" charset="2"/>
              <a:buChar char="n"/>
            </a:pPr>
            <a:r>
              <a:rPr lang="en-US" altLang="zh-TW" sz="1600" dirty="0" smtClean="0"/>
              <a:t>Energy saving</a:t>
            </a:r>
            <a:endParaRPr lang="en-US" altLang="zh-TW" sz="2000" dirty="0" smtClean="0"/>
          </a:p>
          <a:p>
            <a:endParaRPr lang="en-US" altLang="zh-TW" sz="2400" dirty="0" smtClean="0"/>
          </a:p>
          <a:p>
            <a:endParaRPr lang="en-US" altLang="zh-TW" sz="2400" dirty="0" smtClean="0"/>
          </a:p>
          <a:p>
            <a:r>
              <a:rPr lang="en-US" altLang="zh-TW" sz="2400" dirty="0" smtClean="0"/>
              <a:t>Execution time becomes a critical issue in embedded devices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Real-Time App., e.g. IM, Online Movies</a:t>
            </a:r>
          </a:p>
          <a:p>
            <a:r>
              <a:rPr lang="en-US" altLang="zh-TW" sz="2400" dirty="0" smtClean="0"/>
              <a:t>Execution Time vs. Energy Cost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Might or might not be tradeoff</a:t>
            </a:r>
          </a:p>
          <a:p>
            <a:pPr marL="900000" lvl="1" indent="-432000">
              <a:buFont typeface="Wingdings" pitchFamily="2" charset="2"/>
              <a:buChar char="u"/>
            </a:pPr>
            <a:r>
              <a:rPr lang="en-US" altLang="zh-TW" sz="2000" dirty="0" smtClean="0"/>
              <a:t>Up to user's preference</a:t>
            </a:r>
          </a:p>
          <a:p>
            <a:pPr marL="903288" lvl="1" indent="-446088">
              <a:buFont typeface="Wingdings" pitchFamily="2" charset="2"/>
              <a:buChar char="u"/>
            </a:pPr>
            <a:endParaRPr lang="en-US" altLang="zh-TW" sz="2000" dirty="0" smtClean="0"/>
          </a:p>
          <a:p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4</a:t>
            </a:fld>
            <a:endParaRPr lang="zh-TW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4000496" y="1857364"/>
            <a:ext cx="1785950" cy="22860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矩形 32"/>
          <p:cNvSpPr/>
          <p:nvPr/>
        </p:nvSpPr>
        <p:spPr>
          <a:xfrm>
            <a:off x="7429520" y="1857364"/>
            <a:ext cx="1500198" cy="22860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4" name="圓角矩形 33"/>
          <p:cNvSpPr/>
          <p:nvPr/>
        </p:nvSpPr>
        <p:spPr>
          <a:xfrm>
            <a:off x="4071934" y="2000240"/>
            <a:ext cx="1643074" cy="178595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35" name="橢圓 34"/>
          <p:cNvSpPr/>
          <p:nvPr/>
        </p:nvSpPr>
        <p:spPr>
          <a:xfrm>
            <a:off x="4643438" y="2357430"/>
            <a:ext cx="214314" cy="21431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橢圓 35"/>
          <p:cNvSpPr/>
          <p:nvPr/>
        </p:nvSpPr>
        <p:spPr>
          <a:xfrm>
            <a:off x="5000628" y="2357430"/>
            <a:ext cx="214314" cy="21431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橢圓 36"/>
          <p:cNvSpPr/>
          <p:nvPr/>
        </p:nvSpPr>
        <p:spPr>
          <a:xfrm>
            <a:off x="5357818" y="2357430"/>
            <a:ext cx="214314" cy="21431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" name="矩形 37"/>
          <p:cNvSpPr/>
          <p:nvPr/>
        </p:nvSpPr>
        <p:spPr>
          <a:xfrm>
            <a:off x="5000628" y="3214686"/>
            <a:ext cx="571504" cy="35719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100" dirty="0" err="1" smtClean="0">
                <a:solidFill>
                  <a:schemeClr val="bg1">
                    <a:lumMod val="75000"/>
                  </a:schemeClr>
                </a:solidFill>
              </a:rPr>
              <a:t>B.class</a:t>
            </a:r>
            <a:endParaRPr lang="zh-TW" altLang="en-US" sz="1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4143372" y="2263967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Data</a:t>
            </a:r>
            <a:endParaRPr lang="zh-TW" altLang="en-US" sz="1400" dirty="0"/>
          </a:p>
        </p:txBody>
      </p:sp>
      <p:sp>
        <p:nvSpPr>
          <p:cNvPr id="40" name="文字方塊 39"/>
          <p:cNvSpPr txBox="1"/>
          <p:nvPr/>
        </p:nvSpPr>
        <p:spPr>
          <a:xfrm>
            <a:off x="4500562" y="3764165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Java App.</a:t>
            </a:r>
            <a:endParaRPr lang="zh-TW" altLang="en-US" sz="1400" dirty="0"/>
          </a:p>
        </p:txBody>
      </p:sp>
      <p:sp>
        <p:nvSpPr>
          <p:cNvPr id="41" name="矩形 40"/>
          <p:cNvSpPr/>
          <p:nvPr/>
        </p:nvSpPr>
        <p:spPr>
          <a:xfrm>
            <a:off x="4286248" y="3214686"/>
            <a:ext cx="571504" cy="3571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100" dirty="0" err="1" smtClean="0">
                <a:solidFill>
                  <a:schemeClr val="tx1"/>
                </a:solidFill>
              </a:rPr>
              <a:t>A.class</a:t>
            </a:r>
            <a:endParaRPr lang="zh-TW" altLang="en-US" sz="1100" dirty="0">
              <a:solidFill>
                <a:schemeClr val="tx1"/>
              </a:solidFill>
            </a:endParaRPr>
          </a:p>
        </p:txBody>
      </p:sp>
      <p:sp>
        <p:nvSpPr>
          <p:cNvPr id="42" name="圓柱 41"/>
          <p:cNvSpPr/>
          <p:nvPr/>
        </p:nvSpPr>
        <p:spPr>
          <a:xfrm rot="16200000">
            <a:off x="6429388" y="1428736"/>
            <a:ext cx="428628" cy="2000264"/>
          </a:xfrm>
          <a:prstGeom prst="can">
            <a:avLst>
              <a:gd name="adj" fmla="val 63352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3" name="圓柱 42"/>
          <p:cNvSpPr/>
          <p:nvPr/>
        </p:nvSpPr>
        <p:spPr>
          <a:xfrm rot="16200000">
            <a:off x="6429388" y="2357430"/>
            <a:ext cx="428628" cy="2000264"/>
          </a:xfrm>
          <a:prstGeom prst="can">
            <a:avLst>
              <a:gd name="adj" fmla="val 63352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4" name="橢圓 43"/>
          <p:cNvSpPr/>
          <p:nvPr/>
        </p:nvSpPr>
        <p:spPr>
          <a:xfrm>
            <a:off x="4643438" y="2357430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橢圓 44"/>
          <p:cNvSpPr/>
          <p:nvPr/>
        </p:nvSpPr>
        <p:spPr>
          <a:xfrm>
            <a:off x="5000628" y="2357430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橢圓 45"/>
          <p:cNvSpPr/>
          <p:nvPr/>
        </p:nvSpPr>
        <p:spPr>
          <a:xfrm>
            <a:off x="5357818" y="2357430"/>
            <a:ext cx="214314" cy="21431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7" name="文字方塊 46"/>
          <p:cNvSpPr txBox="1"/>
          <p:nvPr/>
        </p:nvSpPr>
        <p:spPr>
          <a:xfrm>
            <a:off x="6000760" y="1928802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i="1" dirty="0" smtClean="0">
                <a:latin typeface="Times New Roman" pitchFamily="18" charset="0"/>
                <a:cs typeface="Times New Roman" pitchFamily="18" charset="0"/>
              </a:rPr>
              <a:t>Data Offloading</a:t>
            </a:r>
            <a:endParaRPr lang="zh-TW" alt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文字方塊 47"/>
          <p:cNvSpPr txBox="1"/>
          <p:nvPr/>
        </p:nvSpPr>
        <p:spPr>
          <a:xfrm>
            <a:off x="5929322" y="2857496"/>
            <a:ext cx="1428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i="1" dirty="0" smtClean="0">
                <a:latin typeface="Times New Roman" pitchFamily="18" charset="0"/>
                <a:cs typeface="Times New Roman" pitchFamily="18" charset="0"/>
              </a:rPr>
              <a:t>Program Offloading</a:t>
            </a:r>
            <a:endParaRPr lang="zh-TW" alt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000628" y="3214686"/>
            <a:ext cx="571504" cy="3571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100" dirty="0" err="1" smtClean="0">
                <a:solidFill>
                  <a:schemeClr val="tx1"/>
                </a:solidFill>
              </a:rPr>
              <a:t>B.class</a:t>
            </a:r>
            <a:endParaRPr lang="zh-TW" altLang="en-US" sz="1100" dirty="0">
              <a:solidFill>
                <a:schemeClr val="tx1"/>
              </a:solidFill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4500562" y="4121355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Mobile</a:t>
            </a:r>
            <a:endParaRPr lang="zh-TW" altLang="en-US" sz="1400" dirty="0"/>
          </a:p>
        </p:txBody>
      </p:sp>
      <p:sp>
        <p:nvSpPr>
          <p:cNvPr id="51" name="文字方塊 50"/>
          <p:cNvSpPr txBox="1"/>
          <p:nvPr/>
        </p:nvSpPr>
        <p:spPr>
          <a:xfrm>
            <a:off x="7929586" y="4121355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Cloud</a:t>
            </a:r>
            <a:endParaRPr lang="zh-TW" altLang="en-US" sz="1400" dirty="0"/>
          </a:p>
        </p:txBody>
      </p:sp>
      <p:cxnSp>
        <p:nvCxnSpPr>
          <p:cNvPr id="52" name="直線單箭頭接點 51"/>
          <p:cNvCxnSpPr/>
          <p:nvPr/>
        </p:nvCxnSpPr>
        <p:spPr>
          <a:xfrm rot="5400000" flipH="1" flipV="1">
            <a:off x="6287853" y="3999165"/>
            <a:ext cx="570940" cy="2114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字方塊 52"/>
          <p:cNvSpPr txBox="1"/>
          <p:nvPr/>
        </p:nvSpPr>
        <p:spPr>
          <a:xfrm>
            <a:off x="5786446" y="4214817"/>
            <a:ext cx="16430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Transmission Cost</a:t>
            </a:r>
            <a:endParaRPr lang="zh-TW" altLang="en-US" sz="1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4" name="直線單箭頭接點 53"/>
          <p:cNvCxnSpPr/>
          <p:nvPr/>
        </p:nvCxnSpPr>
        <p:spPr>
          <a:xfrm rot="5400000" flipH="1" flipV="1">
            <a:off x="4662280" y="4518620"/>
            <a:ext cx="248863" cy="79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單箭頭接點 54"/>
          <p:cNvCxnSpPr/>
          <p:nvPr/>
        </p:nvCxnSpPr>
        <p:spPr>
          <a:xfrm rot="5400000" flipH="1" flipV="1">
            <a:off x="8091300" y="4518618"/>
            <a:ext cx="248866" cy="791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接點 55"/>
          <p:cNvCxnSpPr/>
          <p:nvPr/>
        </p:nvCxnSpPr>
        <p:spPr>
          <a:xfrm>
            <a:off x="4786314" y="4643446"/>
            <a:ext cx="3429024" cy="1588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字方塊 56"/>
          <p:cNvSpPr txBox="1"/>
          <p:nvPr/>
        </p:nvSpPr>
        <p:spPr>
          <a:xfrm>
            <a:off x="5929322" y="4621421"/>
            <a:ext cx="164307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Execution Cost</a:t>
            </a:r>
            <a:endParaRPr lang="zh-TW" altLang="en-US" sz="1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0.34289 4.07407E-6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34305 4.07407E-6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0.3434 4.07407E-6 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9259E-6 L 0.32344 -2.59259E-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 animBg="1"/>
      <p:bldP spid="5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References (1/2)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07209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[1]	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DRAMeXchange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"Booming Popularity of Smartphone Helps to Increase NAND Flash Demand," 2011.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[2]	X.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Gu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K.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Nahrstedt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A. Messer, I. Greenberg, and D.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Milojicic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"Adaptive Offloading for Pervasive Computing,"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IEEE Pervasive Computing, vol. 3, pp. 66-73, September 2004.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[3]	Z. Li, C. Wang, and R.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Xu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"Computation Offloading to Save Energy on Handheld Devices: A Partition Scheme,"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in International Conference on Compilers, Architecture and Synthesis for Embedded System, pp. 238-246, November 2001.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[4]	S.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K. Yang, and J. Zhang, "An effective offloading middleware for pervasive services on mobile devices,"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Pervasive and Mobile Computing, vol. 3, pp. 362-385, August 2007.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[5]	G. Chen, B. T. Kang, M.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Kandemir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N.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Vijaykrishnan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M. J. Irwin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, et al.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"Studying Energy Trade Offs in Offloading Computation/Compilation in Java-Enabled Mobile Devices,"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IEEE Transactions on Parallel and Distributed Systems, vol. 15, pp. 795-809, September 2004.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[6]	K. Kumar and Y. H. Lu, "Cloud Computing for Mobile Users: Can Offloading Computation Save Energy?,"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Computer, vol. 43, pp. 51-56, April 2010.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[7]	R.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Wolski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S.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Gurun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C.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Krintz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and D.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Nurmi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"Using Bandwidth Data to Make Computation Offloading Decisions,"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in the 22nd IEEE International Parallel and Distributed Processing Symposium, pp. 1-8, April 2008.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[8]	E.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Cuervo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Balasubramanian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D. Cho, A. Wolman, S.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Saroiu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, et al.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"MAUI: Making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Smartphones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 Last Longer with Code Offload,"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in the 8th International Conference on Mobile Systems, Applications, and Services, pp. 49-62, June 2010.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[9]	S. Han, S. Zhang, and Y. Zhang, "Energy Saving of Mobile Devices Based on Component Migration and Replication in Pervasive Computing,"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Ubiquitous Intelligence and Computing, vol. 4159, pp. 637-647, August 2006.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[10]	Y. J. Hong, K. Kumar, and Y. H. Lu, "Energy Efficient Content-Based Image Retrieval for Mobile Systems,"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in International Symposium on Circuits and Systems, pp. 1673-1676, May 2009.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[11]	B.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Seshasayee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R.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Nathuji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and K.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Schwan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"Energy-Aware Mobile Service Overlays: Cooperative Dynamic Power Management in Distributed Mobile Systems,"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in the 4th International Conference on Autonomic Computing, pp. 6-6, June 2007.</a:t>
            </a:r>
          </a:p>
          <a:p>
            <a:pPr>
              <a:buNone/>
            </a:pPr>
            <a:endParaRPr lang="zh-TW" alt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40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 smtClean="0"/>
              <a:t>References (2/2)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07209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[12]	Y. C. Wang, B.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Donyanavard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and K. T. Cheng, "Energy-Aware Real-Time Face Recognition System on Mobile CPU-GPU Platform,"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in the 11th European Conference on Computer Vision, September 2010.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[13]	X. Zhao, P. Tao, S. Yang, and F. Kong, "Computation Offloading for H.264 Video Encoder on Mobile Devices,"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in Computational Engineering in Systems Applications, pp. 1426-1430, October 2007.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[14]	I. Giurgiu, O. Riva, D.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Juric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I.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Krivulev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and G. Alonso, "Calling the Cloud: Enabling Mobile Phones as Interfaces to Cloud Applications,"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in the 10th ACM/IFIP/USENIX International Conference on Middleware, pp. 1-20, December 2009.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[15]	R. Kemp, N. Palmer, T.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Kielmann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F.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Seinstra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N.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Drost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, et al.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"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eyeDentify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: Multimedia Cyber Foraging from a Smartphone,"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in the 11th IEEE International Symposium on Multimedia, pp. 392-399, December 2009.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[16]	Y. N. Lin, C. H. Lin, Y. D. Lin, and Y. C. Lai, "VPN Gateways over Network Processors: Implementation and Evaluation,"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Journal of Internet Technology, vol. 11, pp. 457-463, 2010.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[17]	K. Yang, S.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and H. H. Chen, "On Effective Offloading Services for Resource-Constrained Mobile Devices Running Heavier Mobile Internet Applications,"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IEEE Communications Magazine, vol. 46, pp. 56-63, January 2008.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[18]	Y. Zhang, X. Guan, T. Huang, and X. Cheng, "A Heterogeneous Auto-Offloading Framework Based on Web Browser for Resource-Constrained devices,"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in the 4th International Conference on Internet and Web Applications and Services, pp. 193-199, May 2009.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[19]	A. P.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Miettinen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 and J. K.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Nurminen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"Energy efficiency of mobile clients in cloud computing,"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in the 2nd USENIX Conference on Hot topics in Cloud Computing, pp. 4-4, June 2010.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[20]	C. Wang and Z. Li, "A Computation Offloading Scheme on Handheld Devices," </a:t>
            </a:r>
            <a:r>
              <a:rPr lang="en-US" sz="1300" i="1" dirty="0" smtClean="0">
                <a:latin typeface="Times New Roman" pitchFamily="18" charset="0"/>
                <a:cs typeface="Times New Roman" pitchFamily="18" charset="0"/>
              </a:rPr>
              <a:t>Journal of Parallel and Distributed Computing, vol. 64, pp. 740-746, February 2004.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[21]	A.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Munshi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D. Ginsburg, and D. </a:t>
            </a:r>
            <a:r>
              <a:rPr lang="en-US" sz="1300" dirty="0" err="1" smtClean="0">
                <a:latin typeface="Times New Roman" pitchFamily="18" charset="0"/>
                <a:cs typeface="Times New Roman" pitchFamily="18" charset="0"/>
              </a:rPr>
              <a:t>Shreiner</a:t>
            </a: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, "OpenGL® ES 2.0 programming guide," Addison-Wesley, 2008.</a:t>
            </a: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zh-TW" altLang="en-US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41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altLang="zh-TW" sz="8800" dirty="0" smtClean="0"/>
              <a:t>Thank you</a:t>
            </a:r>
          </a:p>
          <a:p>
            <a:pPr algn="ctr">
              <a:buNone/>
            </a:pPr>
            <a:r>
              <a:rPr lang="en-US" altLang="zh-TW" sz="8800" dirty="0" smtClean="0"/>
              <a:t>Q &amp; A</a:t>
            </a:r>
            <a:endParaRPr lang="zh-TW" altLang="en-US" sz="8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42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Related Works</a:t>
            </a:r>
            <a:endParaRPr lang="zh-TW" altLang="en-US" sz="4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5</a:t>
            </a:fld>
            <a:endParaRPr lang="zh-TW" altLang="en-US"/>
          </a:p>
        </p:txBody>
      </p:sp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</p:nvPr>
        </p:nvGraphicFramePr>
        <p:xfrm>
          <a:off x="500034" y="1428736"/>
          <a:ext cx="8001054" cy="4211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28694"/>
                <a:gridCol w="1500198"/>
                <a:gridCol w="1000132"/>
                <a:gridCol w="1285884"/>
                <a:gridCol w="1500198"/>
                <a:gridCol w="928694"/>
                <a:gridCol w="85725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Consider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Paper Works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Offload Object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Offload Targets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Profiling Effort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Code Partition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Portable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Energy</a:t>
                      </a:r>
                      <a:endParaRPr lang="zh-TW" alt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Partition Scheme [3]</a:t>
                      </a:r>
                      <a:endParaRPr lang="zh-TW" altLang="en-US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Java Class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Cloud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Heavy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Yes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No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200" i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Study Energy Tradeoffs [5]</a:t>
                      </a:r>
                      <a:endParaRPr lang="zh-TW" altLang="en-US" sz="1200" i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Java Class</a:t>
                      </a:r>
                      <a:endParaRPr lang="zh-TW" alt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Cloud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Heavy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Yes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No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TW" sz="1200" i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Offload H.264 Encoder [13]</a:t>
                      </a:r>
                      <a:endParaRPr lang="zh-TW" altLang="en-US" sz="1200" i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Cloud</a:t>
                      </a:r>
                      <a:endParaRPr lang="zh-TW" alt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Light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No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No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Can Offload Save Energy [6]</a:t>
                      </a:r>
                      <a:endParaRPr lang="zh-TW" altLang="en-US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  <a:endParaRPr lang="zh-TW" alt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Cloud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Light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Face-Recognize with GPU [12]</a:t>
                      </a:r>
                      <a:endParaRPr lang="zh-TW" altLang="en-US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  <a:endParaRPr lang="zh-TW" alt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GPU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Heavy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Time</a:t>
                      </a:r>
                      <a:endParaRPr lang="zh-TW" altLang="en-US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Effect Offload Service [17]</a:t>
                      </a:r>
                      <a:endParaRPr lang="zh-TW" altLang="en-US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Java Class</a:t>
                      </a:r>
                      <a:endParaRPr lang="zh-TW" alt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Cloud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Heavy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Yes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No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VPN Gateway [16]</a:t>
                      </a:r>
                      <a:endParaRPr lang="zh-TW" altLang="en-US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  <a:endParaRPr lang="zh-TW" alt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Network Processor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Heavy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Yes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zh-TW" sz="1400" kern="100" spc="-50" dirty="0" smtClean="0"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No</a:t>
                      </a:r>
                      <a:endParaRPr lang="zh-TW" sz="1400" kern="100" spc="-50" dirty="0"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Time &amp; Energy</a:t>
                      </a:r>
                      <a:endParaRPr lang="zh-TW" altLang="en-US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This</a:t>
                      </a:r>
                      <a:r>
                        <a:rPr lang="en-US" altLang="zh-TW" sz="12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Work</a:t>
                      </a:r>
                      <a:endParaRPr lang="zh-TW" altLang="en-US" sz="12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Data</a:t>
                      </a:r>
                      <a:endParaRPr lang="zh-TW" altLang="en-US" sz="14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GPU</a:t>
                      </a:r>
                      <a:r>
                        <a:rPr lang="en-US" altLang="zh-TW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Cloud</a:t>
                      </a:r>
                      <a:endParaRPr lang="zh-TW" altLang="en-US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Light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52000" lvl="0" indent="-252000" algn="ctr">
                        <a:lnSpc>
                          <a:spcPts val="18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6858016" y="2000240"/>
            <a:ext cx="714380" cy="7143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6858016" y="3286124"/>
            <a:ext cx="714380" cy="17145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642910" y="2357430"/>
            <a:ext cx="642942" cy="15716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橢圓 8"/>
          <p:cNvSpPr/>
          <p:nvPr/>
        </p:nvSpPr>
        <p:spPr>
          <a:xfrm>
            <a:off x="642910" y="4286256"/>
            <a:ext cx="642942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52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22" y="928670"/>
            <a:ext cx="7649194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en-US" altLang="zh-TW" sz="4000" dirty="0" smtClean="0"/>
              <a:t>Factors in System</a:t>
            </a:r>
            <a:endParaRPr lang="zh-TW" altLang="en-US" sz="4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6</a:t>
            </a:fld>
            <a:endParaRPr lang="zh-TW" altLang="en-US" dirty="0"/>
          </a:p>
        </p:txBody>
      </p:sp>
      <p:graphicFrame>
        <p:nvGraphicFramePr>
          <p:cNvPr id="33" name="表格 32"/>
          <p:cNvGraphicFramePr>
            <a:graphicFrameLocks noGrp="1"/>
          </p:cNvGraphicFramePr>
          <p:nvPr/>
        </p:nvGraphicFramePr>
        <p:xfrm>
          <a:off x="6215074" y="928670"/>
          <a:ext cx="2857519" cy="22860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4650"/>
                <a:gridCol w="506011"/>
                <a:gridCol w="563429"/>
                <a:gridCol w="563429"/>
              </a:tblGrid>
              <a:tr h="457203">
                <a:tc>
                  <a:txBody>
                    <a:bodyPr/>
                    <a:lstStyle/>
                    <a:p>
                      <a:pPr algn="r"/>
                      <a:r>
                        <a:rPr lang="en-US" altLang="zh-TW" sz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Path</a:t>
                      </a:r>
                      <a:endParaRPr lang="zh-TW" altLang="en-US" sz="12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CPU</a:t>
                      </a:r>
                      <a:endParaRPr lang="zh-TW" altLang="en-US" sz="12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COP</a:t>
                      </a:r>
                      <a:endParaRPr lang="zh-TW" altLang="en-US" sz="12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CLD</a:t>
                      </a:r>
                      <a:endParaRPr lang="zh-TW" altLang="en-US" sz="12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457203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Estimated Time (s)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kern="1200" baseline="-25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kern="1200" baseline="-25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57203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Measured Time (s)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kern="1200" baseline="-25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kern="1200" baseline="-25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57203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Estimated Energy (J)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kern="1200" baseline="-25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kern="1200" baseline="-25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57203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Measured</a:t>
                      </a: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Energy (</a:t>
                      </a:r>
                      <a:r>
                        <a:rPr lang="en-US" altLang="zh-TW" sz="10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kern="1200" baseline="-25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kern="1200" baseline="-25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kern="1200" baseline="-25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36" name="物件 35"/>
          <p:cNvGraphicFramePr>
            <a:graphicFrameLocks noChangeAspect="1"/>
          </p:cNvGraphicFramePr>
          <p:nvPr/>
        </p:nvGraphicFramePr>
        <p:xfrm>
          <a:off x="7518538" y="1428735"/>
          <a:ext cx="339610" cy="356591"/>
        </p:xfrm>
        <a:graphic>
          <a:graphicData uri="http://schemas.openxmlformats.org/presentationml/2006/ole">
            <p:oleObj spid="_x0000_s69633" name="方程式" r:id="rId4" imgW="253800" imgH="266400" progId="Equation.3">
              <p:embed/>
            </p:oleObj>
          </a:graphicData>
        </a:graphic>
      </p:graphicFrame>
      <p:graphicFrame>
        <p:nvGraphicFramePr>
          <p:cNvPr id="69634" name="Object 2"/>
          <p:cNvGraphicFramePr>
            <a:graphicFrameLocks noChangeAspect="1"/>
          </p:cNvGraphicFramePr>
          <p:nvPr/>
        </p:nvGraphicFramePr>
        <p:xfrm>
          <a:off x="8090044" y="1429966"/>
          <a:ext cx="339608" cy="355959"/>
        </p:xfrm>
        <a:graphic>
          <a:graphicData uri="http://schemas.openxmlformats.org/presentationml/2006/ole">
            <p:oleObj spid="_x0000_s69634" name="方程式" r:id="rId5" imgW="253800" imgH="266400" progId="Equation.3">
              <p:embed/>
            </p:oleObj>
          </a:graphicData>
        </a:graphic>
      </p:graphicFrame>
      <p:graphicFrame>
        <p:nvGraphicFramePr>
          <p:cNvPr id="69635" name="Object 3"/>
          <p:cNvGraphicFramePr>
            <a:graphicFrameLocks noChangeAspect="1"/>
          </p:cNvGraphicFramePr>
          <p:nvPr/>
        </p:nvGraphicFramePr>
        <p:xfrm>
          <a:off x="8643966" y="1447575"/>
          <a:ext cx="323257" cy="338350"/>
        </p:xfrm>
        <a:graphic>
          <a:graphicData uri="http://schemas.openxmlformats.org/presentationml/2006/ole">
            <p:oleObj spid="_x0000_s69635" name="方程式" r:id="rId6" imgW="241200" imgH="253800" progId="Equation.3">
              <p:embed/>
            </p:oleObj>
          </a:graphicData>
        </a:graphic>
      </p:graphicFrame>
      <p:graphicFrame>
        <p:nvGraphicFramePr>
          <p:cNvPr id="69636" name="Object 4"/>
          <p:cNvGraphicFramePr>
            <a:graphicFrameLocks noChangeAspect="1"/>
          </p:cNvGraphicFramePr>
          <p:nvPr/>
        </p:nvGraphicFramePr>
        <p:xfrm>
          <a:off x="7518540" y="1928801"/>
          <a:ext cx="339608" cy="321999"/>
        </p:xfrm>
        <a:graphic>
          <a:graphicData uri="http://schemas.openxmlformats.org/presentationml/2006/ole">
            <p:oleObj spid="_x0000_s69636" name="方程式" r:id="rId7" imgW="253800" imgH="241200" progId="Equation.3">
              <p:embed/>
            </p:oleObj>
          </a:graphicData>
        </a:graphic>
      </p:graphicFrame>
      <p:graphicFrame>
        <p:nvGraphicFramePr>
          <p:cNvPr id="69637" name="Object 5"/>
          <p:cNvGraphicFramePr>
            <a:graphicFrameLocks noChangeAspect="1"/>
          </p:cNvGraphicFramePr>
          <p:nvPr/>
        </p:nvGraphicFramePr>
        <p:xfrm>
          <a:off x="8090044" y="1928801"/>
          <a:ext cx="339608" cy="321999"/>
        </p:xfrm>
        <a:graphic>
          <a:graphicData uri="http://schemas.openxmlformats.org/presentationml/2006/ole">
            <p:oleObj spid="_x0000_s69637" name="方程式" r:id="rId8" imgW="253800" imgH="241200" progId="Equation.3">
              <p:embed/>
            </p:oleObj>
          </a:graphicData>
        </a:graphic>
      </p:graphicFrame>
      <p:graphicFrame>
        <p:nvGraphicFramePr>
          <p:cNvPr id="69638" name="Object 6"/>
          <p:cNvGraphicFramePr>
            <a:graphicFrameLocks noChangeAspect="1"/>
          </p:cNvGraphicFramePr>
          <p:nvPr/>
        </p:nvGraphicFramePr>
        <p:xfrm>
          <a:off x="8643966" y="1910164"/>
          <a:ext cx="323256" cy="304389"/>
        </p:xfrm>
        <a:graphic>
          <a:graphicData uri="http://schemas.openxmlformats.org/presentationml/2006/ole">
            <p:oleObj spid="_x0000_s69638" name="方程式" r:id="rId9" imgW="241200" imgH="228600" progId="Equation.3">
              <p:embed/>
            </p:oleObj>
          </a:graphicData>
        </a:graphic>
      </p:graphicFrame>
      <p:graphicFrame>
        <p:nvGraphicFramePr>
          <p:cNvPr id="69639" name="Object 7"/>
          <p:cNvGraphicFramePr>
            <a:graphicFrameLocks noChangeAspect="1"/>
          </p:cNvGraphicFramePr>
          <p:nvPr/>
        </p:nvGraphicFramePr>
        <p:xfrm>
          <a:off x="7484580" y="2821249"/>
          <a:ext cx="373568" cy="321998"/>
        </p:xfrm>
        <a:graphic>
          <a:graphicData uri="http://schemas.openxmlformats.org/presentationml/2006/ole">
            <p:oleObj spid="_x0000_s69639" name="方程式" r:id="rId10" imgW="279360" imgH="241200" progId="Equation.3">
              <p:embed/>
            </p:oleObj>
          </a:graphicData>
        </a:graphic>
      </p:graphicFrame>
      <p:graphicFrame>
        <p:nvGraphicFramePr>
          <p:cNvPr id="69640" name="Object 8"/>
          <p:cNvGraphicFramePr>
            <a:graphicFrameLocks noChangeAspect="1"/>
          </p:cNvGraphicFramePr>
          <p:nvPr/>
        </p:nvGraphicFramePr>
        <p:xfrm>
          <a:off x="8056084" y="2821249"/>
          <a:ext cx="373568" cy="321998"/>
        </p:xfrm>
        <a:graphic>
          <a:graphicData uri="http://schemas.openxmlformats.org/presentationml/2006/ole">
            <p:oleObj spid="_x0000_s69640" name="方程式" r:id="rId11" imgW="279360" imgH="241200" progId="Equation.3">
              <p:embed/>
            </p:oleObj>
          </a:graphicData>
        </a:graphic>
      </p:graphicFrame>
      <p:graphicFrame>
        <p:nvGraphicFramePr>
          <p:cNvPr id="69641" name="Object 9"/>
          <p:cNvGraphicFramePr>
            <a:graphicFrameLocks noChangeAspect="1"/>
          </p:cNvGraphicFramePr>
          <p:nvPr/>
        </p:nvGraphicFramePr>
        <p:xfrm>
          <a:off x="8643966" y="2838858"/>
          <a:ext cx="357217" cy="304389"/>
        </p:xfrm>
        <a:graphic>
          <a:graphicData uri="http://schemas.openxmlformats.org/presentationml/2006/ole">
            <p:oleObj spid="_x0000_s69641" name="方程式" r:id="rId12" imgW="266400" imgH="228600" progId="Equation.3">
              <p:embed/>
            </p:oleObj>
          </a:graphicData>
        </a:graphic>
      </p:graphicFrame>
      <p:graphicFrame>
        <p:nvGraphicFramePr>
          <p:cNvPr id="69642" name="Object 10"/>
          <p:cNvGraphicFramePr>
            <a:graphicFrameLocks noChangeAspect="1"/>
          </p:cNvGraphicFramePr>
          <p:nvPr/>
        </p:nvGraphicFramePr>
        <p:xfrm>
          <a:off x="7484580" y="2358660"/>
          <a:ext cx="373568" cy="355959"/>
        </p:xfrm>
        <a:graphic>
          <a:graphicData uri="http://schemas.openxmlformats.org/presentationml/2006/ole">
            <p:oleObj spid="_x0000_s69642" name="方程式" r:id="rId13" imgW="279360" imgH="266400" progId="Equation.3">
              <p:embed/>
            </p:oleObj>
          </a:graphicData>
        </a:graphic>
      </p:graphicFrame>
      <p:graphicFrame>
        <p:nvGraphicFramePr>
          <p:cNvPr id="69643" name="Object 11"/>
          <p:cNvGraphicFramePr>
            <a:graphicFrameLocks noChangeAspect="1"/>
          </p:cNvGraphicFramePr>
          <p:nvPr/>
        </p:nvGraphicFramePr>
        <p:xfrm>
          <a:off x="8056084" y="2358660"/>
          <a:ext cx="373568" cy="355959"/>
        </p:xfrm>
        <a:graphic>
          <a:graphicData uri="http://schemas.openxmlformats.org/presentationml/2006/ole">
            <p:oleObj spid="_x0000_s69643" name="方程式" r:id="rId14" imgW="279360" imgH="266400" progId="Equation.3">
              <p:embed/>
            </p:oleObj>
          </a:graphicData>
        </a:graphic>
      </p:graphicFrame>
      <p:graphicFrame>
        <p:nvGraphicFramePr>
          <p:cNvPr id="69644" name="Object 12"/>
          <p:cNvGraphicFramePr>
            <a:graphicFrameLocks noChangeAspect="1"/>
          </p:cNvGraphicFramePr>
          <p:nvPr/>
        </p:nvGraphicFramePr>
        <p:xfrm>
          <a:off x="8643966" y="2376269"/>
          <a:ext cx="357217" cy="338350"/>
        </p:xfrm>
        <a:graphic>
          <a:graphicData uri="http://schemas.openxmlformats.org/presentationml/2006/ole">
            <p:oleObj spid="_x0000_s69644" name="方程式" r:id="rId15" imgW="26640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Decision Factors</a:t>
            </a:r>
            <a:endParaRPr lang="zh-TW" altLang="en-US" sz="4000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</p:nvPr>
        </p:nvGraphicFramePr>
        <p:xfrm>
          <a:off x="357159" y="1380512"/>
          <a:ext cx="6572294" cy="3170301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428759"/>
                <a:gridCol w="642942"/>
                <a:gridCol w="857256"/>
                <a:gridCol w="3643337"/>
              </a:tblGrid>
              <a:tr h="305181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Time</a:t>
                      </a:r>
                      <a:r>
                        <a:rPr lang="en-US" altLang="zh-TW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Factors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Unit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Variable</a:t>
                      </a:r>
                      <a:endParaRPr lang="zh-TW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Definition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5181">
                <a:tc>
                  <a:txBody>
                    <a:bodyPr/>
                    <a:lstStyle/>
                    <a:p>
                      <a:pPr algn="ctr"/>
                      <a:endParaRPr lang="zh-TW" altLang="en-US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Kbps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Network bandwidth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5181">
                <a:tc>
                  <a:txBody>
                    <a:bodyPr/>
                    <a:lstStyle/>
                    <a:p>
                      <a:pPr algn="ctr"/>
                      <a:endParaRPr lang="zh-TW" altLang="en-US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Second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Execution time on mobile CPU (without memory access time)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5181">
                <a:tc>
                  <a:txBody>
                    <a:bodyPr/>
                    <a:lstStyle/>
                    <a:p>
                      <a:pPr algn="ctr"/>
                      <a:endParaRPr lang="zh-TW" altLang="en-US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KB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Amount of processing data into processing unit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5181">
                <a:tc>
                  <a:txBody>
                    <a:bodyPr/>
                    <a:lstStyle/>
                    <a:p>
                      <a:pPr algn="ctr"/>
                      <a:endParaRPr lang="zh-TW" altLang="en-US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KB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Amount of result</a:t>
                      </a:r>
                      <a:r>
                        <a:rPr lang="en-US" altLang="zh-TW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data from processing unit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5181">
                <a:tc>
                  <a:txBody>
                    <a:bodyPr/>
                    <a:lstStyle/>
                    <a:p>
                      <a:pPr algn="ctr"/>
                      <a:endParaRPr lang="zh-TW" altLang="en-US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MHz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Mobile CPU speed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5181">
                <a:tc>
                  <a:txBody>
                    <a:bodyPr/>
                    <a:lstStyle/>
                    <a:p>
                      <a:pPr algn="ctr"/>
                      <a:endParaRPr lang="zh-TW" altLang="en-US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MHz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Mobile Coprocessor speed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5181">
                <a:tc>
                  <a:txBody>
                    <a:bodyPr/>
                    <a:lstStyle/>
                    <a:p>
                      <a:pPr algn="ctr"/>
                      <a:endParaRPr lang="zh-TW" altLang="en-US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MHz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Cloud speed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5181">
                <a:tc>
                  <a:txBody>
                    <a:bodyPr/>
                    <a:lstStyle/>
                    <a:p>
                      <a:pPr algn="ctr"/>
                      <a:endParaRPr lang="zh-TW" altLang="en-US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Mbps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i="0" dirty="0" smtClean="0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Memory</a:t>
                      </a:r>
                      <a:r>
                        <a:rPr lang="en-US" altLang="zh-TW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access</a:t>
                      </a: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bandwidth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7</a:t>
            </a:fld>
            <a:endParaRPr lang="zh-TW" altLang="en-US"/>
          </a:p>
        </p:txBody>
      </p:sp>
      <p:graphicFrame>
        <p:nvGraphicFramePr>
          <p:cNvPr id="7" name="內容版面配置區 4"/>
          <p:cNvGraphicFramePr>
            <a:graphicFrameLocks/>
          </p:cNvGraphicFramePr>
          <p:nvPr/>
        </p:nvGraphicFramePr>
        <p:xfrm>
          <a:off x="360588" y="4575196"/>
          <a:ext cx="6568866" cy="185420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425330"/>
                <a:gridCol w="642942"/>
                <a:gridCol w="857256"/>
                <a:gridCol w="364333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Energy Factors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Unit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Variable</a:t>
                      </a:r>
                      <a:endParaRPr lang="zh-TW" alt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Definition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Watt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Basic power when idle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Watt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Mobile CPU running power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Watt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Mobile Coprocessor running power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TW" altLang="en-US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Watt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zh-TW" altLang="en-US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Network Interface</a:t>
                      </a:r>
                      <a:r>
                        <a:rPr lang="en-US" altLang="zh-TW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power consumption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文字方塊 7"/>
          <p:cNvSpPr txBox="1"/>
          <p:nvPr/>
        </p:nvSpPr>
        <p:spPr>
          <a:xfrm>
            <a:off x="7143768" y="2714620"/>
            <a:ext cx="1857388" cy="2585323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e.g.</a:t>
            </a:r>
          </a:p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HTC Nexus One</a:t>
            </a:r>
          </a:p>
          <a:p>
            <a:endParaRPr lang="en-US" altLang="zh-TW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1600" i="1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600" i="1" baseline="-25000" dirty="0" err="1" smtClean="0">
                <a:latin typeface="Times New Roman" pitchFamily="18" charset="0"/>
                <a:cs typeface="Times New Roman" pitchFamily="18" charset="0"/>
              </a:rPr>
              <a:t>cpu</a:t>
            </a:r>
            <a:r>
              <a:rPr lang="en-US" sz="1600" i="1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=     528 MHz</a:t>
            </a:r>
            <a:endParaRPr lang="en-US" sz="1600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1600" i="1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600" i="1" baseline="-25000" dirty="0" smtClean="0">
                <a:latin typeface="Times New Roman" pitchFamily="18" charset="0"/>
                <a:cs typeface="Times New Roman" pitchFamily="18" charset="0"/>
              </a:rPr>
              <a:t>cop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   =     600 MHz</a:t>
            </a:r>
          </a:p>
          <a:p>
            <a:r>
              <a:rPr lang="el-GR" sz="1600" i="1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600" i="1" baseline="-25000" dirty="0" err="1" smtClean="0">
                <a:latin typeface="Times New Roman" pitchFamily="18" charset="0"/>
                <a:cs typeface="Times New Roman" pitchFamily="18" charset="0"/>
              </a:rPr>
              <a:t>mem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  =     750 Mbps</a:t>
            </a:r>
          </a:p>
          <a:p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i="1" baseline="-25000" dirty="0" err="1" smtClean="0">
                <a:latin typeface="Times New Roman" pitchFamily="18" charset="0"/>
                <a:cs typeface="Times New Roman" pitchFamily="18" charset="0"/>
              </a:rPr>
              <a:t>base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  =     886 </a:t>
            </a:r>
            <a:r>
              <a:rPr lang="en-US" altLang="zh-TW" sz="1600" dirty="0" err="1" smtClean="0">
                <a:latin typeface="Times New Roman" pitchFamily="18" charset="0"/>
                <a:cs typeface="Times New Roman" pitchFamily="18" charset="0"/>
              </a:rPr>
              <a:t>mW</a:t>
            </a:r>
            <a:endParaRPr lang="en-US" altLang="zh-TW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i="1" baseline="-25000" dirty="0" err="1" smtClean="0">
                <a:latin typeface="Times New Roman" pitchFamily="18" charset="0"/>
                <a:cs typeface="Times New Roman" pitchFamily="18" charset="0"/>
              </a:rPr>
              <a:t>cpu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   =  1,539 </a:t>
            </a:r>
            <a:r>
              <a:rPr lang="en-US" altLang="zh-TW" sz="1600" dirty="0" err="1" smtClean="0">
                <a:latin typeface="Times New Roman" pitchFamily="18" charset="0"/>
                <a:cs typeface="Times New Roman" pitchFamily="18" charset="0"/>
              </a:rPr>
              <a:t>mW</a:t>
            </a:r>
            <a:endParaRPr lang="en-US" altLang="zh-TW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i="1" baseline="-25000" dirty="0" err="1" smtClean="0">
                <a:latin typeface="Times New Roman" pitchFamily="18" charset="0"/>
                <a:cs typeface="Times New Roman" pitchFamily="18" charset="0"/>
              </a:rPr>
              <a:t>cop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   =  1,056 </a:t>
            </a:r>
            <a:r>
              <a:rPr lang="en-US" altLang="zh-TW" sz="1600" dirty="0" err="1" smtClean="0">
                <a:latin typeface="Times New Roman" pitchFamily="18" charset="0"/>
                <a:cs typeface="Times New Roman" pitchFamily="18" charset="0"/>
              </a:rPr>
              <a:t>mW</a:t>
            </a:r>
            <a:endParaRPr lang="en-US" altLang="zh-TW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i="1" baseline="-25000" dirty="0" err="1" smtClean="0">
                <a:latin typeface="Times New Roman" pitchFamily="18" charset="0"/>
                <a:cs typeface="Times New Roman" pitchFamily="18" charset="0"/>
              </a:rPr>
              <a:t>nic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    =  2,262 </a:t>
            </a:r>
            <a:r>
              <a:rPr lang="en-US" altLang="zh-TW" sz="1600" dirty="0" err="1" smtClean="0">
                <a:latin typeface="Times New Roman" pitchFamily="18" charset="0"/>
                <a:cs typeface="Times New Roman" pitchFamily="18" charset="0"/>
              </a:rPr>
              <a:t>mW</a:t>
            </a:r>
            <a:endParaRPr lang="en-US" altLang="zh-TW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物件 8"/>
          <p:cNvGraphicFramePr>
            <a:graphicFrameLocks noChangeAspect="1"/>
          </p:cNvGraphicFramePr>
          <p:nvPr/>
        </p:nvGraphicFramePr>
        <p:xfrm>
          <a:off x="785786" y="2143116"/>
          <a:ext cx="428628" cy="354084"/>
        </p:xfrm>
        <a:graphic>
          <a:graphicData uri="http://schemas.openxmlformats.org/presentationml/2006/ole">
            <p:oleObj spid="_x0000_s100353" name="方程式" r:id="rId3" imgW="291960" imgH="241200" progId="Equation.3">
              <p:embed/>
            </p:oleObj>
          </a:graphicData>
        </a:graphic>
      </p:graphicFrame>
      <p:graphicFrame>
        <p:nvGraphicFramePr>
          <p:cNvPr id="100354" name="Object 2"/>
          <p:cNvGraphicFramePr>
            <a:graphicFrameLocks noChangeAspect="1"/>
          </p:cNvGraphicFramePr>
          <p:nvPr/>
        </p:nvGraphicFramePr>
        <p:xfrm>
          <a:off x="857224" y="1770063"/>
          <a:ext cx="223838" cy="242887"/>
        </p:xfrm>
        <a:graphic>
          <a:graphicData uri="http://schemas.openxmlformats.org/presentationml/2006/ole">
            <p:oleObj spid="_x0000_s100354" name="方程式" r:id="rId4" imgW="152280" imgH="164880" progId="Equation.3">
              <p:embed/>
            </p:oleObj>
          </a:graphicData>
        </a:graphic>
      </p:graphicFrame>
      <p:graphicFrame>
        <p:nvGraphicFramePr>
          <p:cNvPr id="100355" name="Object 3"/>
          <p:cNvGraphicFramePr>
            <a:graphicFrameLocks noChangeAspect="1"/>
          </p:cNvGraphicFramePr>
          <p:nvPr/>
        </p:nvGraphicFramePr>
        <p:xfrm>
          <a:off x="738157" y="2574921"/>
          <a:ext cx="520700" cy="354013"/>
        </p:xfrm>
        <a:graphic>
          <a:graphicData uri="http://schemas.openxmlformats.org/presentationml/2006/ole">
            <p:oleObj spid="_x0000_s100355" name="方程式" r:id="rId5" imgW="355320" imgH="241200" progId="Equation.3">
              <p:embed/>
            </p:oleObj>
          </a:graphicData>
        </a:graphic>
      </p:graphicFrame>
      <p:graphicFrame>
        <p:nvGraphicFramePr>
          <p:cNvPr id="100356" name="Object 4"/>
          <p:cNvGraphicFramePr>
            <a:graphicFrameLocks noChangeAspect="1"/>
          </p:cNvGraphicFramePr>
          <p:nvPr/>
        </p:nvGraphicFramePr>
        <p:xfrm>
          <a:off x="714348" y="2895596"/>
          <a:ext cx="595313" cy="354012"/>
        </p:xfrm>
        <a:graphic>
          <a:graphicData uri="http://schemas.openxmlformats.org/presentationml/2006/ole">
            <p:oleObj spid="_x0000_s100356" name="方程式" r:id="rId6" imgW="406080" imgH="241200" progId="Equation.3">
              <p:embed/>
            </p:oleObj>
          </a:graphicData>
        </a:graphic>
      </p:graphicFrame>
      <p:graphicFrame>
        <p:nvGraphicFramePr>
          <p:cNvPr id="100357" name="Object 5"/>
          <p:cNvGraphicFramePr>
            <a:graphicFrameLocks noChangeAspect="1"/>
          </p:cNvGraphicFramePr>
          <p:nvPr/>
        </p:nvGraphicFramePr>
        <p:xfrm>
          <a:off x="757210" y="3214686"/>
          <a:ext cx="409575" cy="354012"/>
        </p:xfrm>
        <a:graphic>
          <a:graphicData uri="http://schemas.openxmlformats.org/presentationml/2006/ole">
            <p:oleObj spid="_x0000_s100357" name="方程式" r:id="rId7" imgW="279360" imgH="241200" progId="Equation.3">
              <p:embed/>
            </p:oleObj>
          </a:graphicData>
        </a:graphic>
      </p:graphicFrame>
      <p:graphicFrame>
        <p:nvGraphicFramePr>
          <p:cNvPr id="100360" name="Object 8"/>
          <p:cNvGraphicFramePr>
            <a:graphicFrameLocks noChangeAspect="1"/>
          </p:cNvGraphicFramePr>
          <p:nvPr/>
        </p:nvGraphicFramePr>
        <p:xfrm>
          <a:off x="746121" y="3879856"/>
          <a:ext cx="392112" cy="334962"/>
        </p:xfrm>
        <a:graphic>
          <a:graphicData uri="http://schemas.openxmlformats.org/presentationml/2006/ole">
            <p:oleObj spid="_x0000_s100360" name="方程式" r:id="rId8" imgW="266400" imgH="228600" progId="Equation.3">
              <p:embed/>
            </p:oleObj>
          </a:graphicData>
        </a:graphic>
      </p:graphicFrame>
      <p:graphicFrame>
        <p:nvGraphicFramePr>
          <p:cNvPr id="100361" name="Object 9"/>
          <p:cNvGraphicFramePr>
            <a:graphicFrameLocks noChangeAspect="1"/>
          </p:cNvGraphicFramePr>
          <p:nvPr/>
        </p:nvGraphicFramePr>
        <p:xfrm>
          <a:off x="738157" y="4237038"/>
          <a:ext cx="466725" cy="334962"/>
        </p:xfrm>
        <a:graphic>
          <a:graphicData uri="http://schemas.openxmlformats.org/presentationml/2006/ole">
            <p:oleObj spid="_x0000_s100361" name="方程式" r:id="rId9" imgW="317160" imgH="228600" progId="Equation.3">
              <p:embed/>
            </p:oleObj>
          </a:graphicData>
        </a:graphic>
      </p:graphicFrame>
      <p:graphicFrame>
        <p:nvGraphicFramePr>
          <p:cNvPr id="100362" name="Object 10"/>
          <p:cNvGraphicFramePr>
            <a:graphicFrameLocks noChangeAspect="1"/>
          </p:cNvGraphicFramePr>
          <p:nvPr/>
        </p:nvGraphicFramePr>
        <p:xfrm>
          <a:off x="755623" y="3562350"/>
          <a:ext cx="411162" cy="354013"/>
        </p:xfrm>
        <a:graphic>
          <a:graphicData uri="http://schemas.openxmlformats.org/presentationml/2006/ole">
            <p:oleObj spid="_x0000_s100362" name="方程式" r:id="rId10" imgW="279360" imgH="241200" progId="Equation.3">
              <p:embed/>
            </p:oleObj>
          </a:graphicData>
        </a:graphic>
      </p:graphicFrame>
      <p:graphicFrame>
        <p:nvGraphicFramePr>
          <p:cNvPr id="100363" name="Object 11"/>
          <p:cNvGraphicFramePr>
            <a:graphicFrameLocks noChangeAspect="1"/>
          </p:cNvGraphicFramePr>
          <p:nvPr/>
        </p:nvGraphicFramePr>
        <p:xfrm>
          <a:off x="714348" y="4951426"/>
          <a:ext cx="465137" cy="334962"/>
        </p:xfrm>
        <a:graphic>
          <a:graphicData uri="http://schemas.openxmlformats.org/presentationml/2006/ole">
            <p:oleObj spid="_x0000_s100363" name="方程式" r:id="rId11" imgW="317160" imgH="228600" progId="Equation.3">
              <p:embed/>
            </p:oleObj>
          </a:graphicData>
        </a:graphic>
      </p:graphicFrame>
      <p:graphicFrame>
        <p:nvGraphicFramePr>
          <p:cNvPr id="100364" name="Object 12"/>
          <p:cNvGraphicFramePr>
            <a:graphicFrameLocks noChangeAspect="1"/>
          </p:cNvGraphicFramePr>
          <p:nvPr/>
        </p:nvGraphicFramePr>
        <p:xfrm>
          <a:off x="700063" y="5361003"/>
          <a:ext cx="371475" cy="354013"/>
        </p:xfrm>
        <a:graphic>
          <a:graphicData uri="http://schemas.openxmlformats.org/presentationml/2006/ole">
            <p:oleObj spid="_x0000_s100364" name="方程式" r:id="rId12" imgW="253800" imgH="241200" progId="Equation.3">
              <p:embed/>
            </p:oleObj>
          </a:graphicData>
        </a:graphic>
      </p:graphicFrame>
      <p:graphicFrame>
        <p:nvGraphicFramePr>
          <p:cNvPr id="100365" name="Object 13"/>
          <p:cNvGraphicFramePr>
            <a:graphicFrameLocks noChangeAspect="1"/>
          </p:cNvGraphicFramePr>
          <p:nvPr/>
        </p:nvGraphicFramePr>
        <p:xfrm>
          <a:off x="700063" y="5715016"/>
          <a:ext cx="371475" cy="354012"/>
        </p:xfrm>
        <a:graphic>
          <a:graphicData uri="http://schemas.openxmlformats.org/presentationml/2006/ole">
            <p:oleObj spid="_x0000_s100365" name="方程式" r:id="rId13" imgW="253800" imgH="241200" progId="Equation.3">
              <p:embed/>
            </p:oleObj>
          </a:graphicData>
        </a:graphic>
      </p:graphicFrame>
      <p:graphicFrame>
        <p:nvGraphicFramePr>
          <p:cNvPr id="100366" name="Object 14"/>
          <p:cNvGraphicFramePr>
            <a:graphicFrameLocks noChangeAspect="1"/>
          </p:cNvGraphicFramePr>
          <p:nvPr/>
        </p:nvGraphicFramePr>
        <p:xfrm>
          <a:off x="719113" y="6094434"/>
          <a:ext cx="352425" cy="334962"/>
        </p:xfrm>
        <a:graphic>
          <a:graphicData uri="http://schemas.openxmlformats.org/presentationml/2006/ole">
            <p:oleObj spid="_x0000_s100366" name="方程式" r:id="rId14" imgW="2412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Problem Statement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757758"/>
          </a:xfrm>
        </p:spPr>
        <p:txBody>
          <a:bodyPr>
            <a:noAutofit/>
          </a:bodyPr>
          <a:lstStyle/>
          <a:p>
            <a:r>
              <a:rPr lang="en-US" altLang="zh-TW" sz="2400" dirty="0" smtClean="0"/>
              <a:t>Goal</a:t>
            </a:r>
          </a:p>
          <a:p>
            <a:pPr lvl="1">
              <a:lnSpc>
                <a:spcPct val="150000"/>
              </a:lnSpc>
            </a:pP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Given decision factors:       ,           ,             ,              ,          ,          ,         ,</a:t>
            </a:r>
          </a:p>
          <a:p>
            <a:pPr lvl="1">
              <a:lnSpc>
                <a:spcPct val="150000"/>
              </a:lnSpc>
              <a:buNone/>
            </a:pP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	         ,           ,          ,          , and          , design a decision function       , </a:t>
            </a:r>
          </a:p>
          <a:p>
            <a:pPr lvl="1">
              <a:lnSpc>
                <a:spcPct val="150000"/>
              </a:lnSpc>
              <a:buNone/>
            </a:pP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	where </a:t>
            </a:r>
            <a:r>
              <a:rPr lang="el-GR" altLang="zh-TW" sz="1800" i="1" dirty="0" smtClean="0">
                <a:latin typeface="Times New Roman"/>
                <a:ea typeface="微軟正黑體"/>
                <a:cs typeface="Times New Roman"/>
              </a:rPr>
              <a:t>α</a:t>
            </a: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 is user's preference, to choose the best one from three offloading cases:          ,         ,  or         , to execute module, and aims to improve performance while conserving energy. Assume  no queues, i.e., single tasking.</a:t>
            </a:r>
          </a:p>
          <a:p>
            <a:pPr lvl="1">
              <a:buNone/>
            </a:pPr>
            <a:endParaRPr lang="en-US" altLang="zh-TW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sz="1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altLang="zh-TW" sz="1800" baseline="-25000" dirty="0" err="1" smtClean="0">
                <a:latin typeface="Times New Roman" pitchFamily="18" charset="0"/>
                <a:cs typeface="Times New Roman" pitchFamily="18" charset="0"/>
              </a:rPr>
              <a:t>cpu</a:t>
            </a: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 = {        ,         } :  Run on </a:t>
            </a:r>
            <a:r>
              <a:rPr lang="en-US" altLang="zh-TW" sz="1800" dirty="0" err="1" smtClean="0">
                <a:latin typeface="Times New Roman" pitchFamily="18" charset="0"/>
                <a:cs typeface="Times New Roman" pitchFamily="18" charset="0"/>
              </a:rPr>
              <a:t>cpu</a:t>
            </a:r>
            <a:endParaRPr lang="en-US" altLang="zh-TW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sz="1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altLang="zh-TW" sz="1800" baseline="-25000" dirty="0" err="1" smtClean="0">
                <a:latin typeface="Times New Roman" pitchFamily="18" charset="0"/>
                <a:cs typeface="Times New Roman" pitchFamily="18" charset="0"/>
              </a:rPr>
              <a:t>cop</a:t>
            </a: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 = {        ,         } :  Run on coprocessors</a:t>
            </a:r>
          </a:p>
          <a:p>
            <a:pPr lvl="1">
              <a:buNone/>
            </a:pP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sz="1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altLang="zh-TW" sz="1800" baseline="-25000" dirty="0" err="1" smtClean="0">
                <a:latin typeface="Times New Roman" pitchFamily="18" charset="0"/>
                <a:cs typeface="Times New Roman" pitchFamily="18" charset="0"/>
              </a:rPr>
              <a:t>cld</a:t>
            </a: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  = {        ,         } :  Run on clouds</a:t>
            </a:r>
          </a:p>
          <a:p>
            <a:pPr lvl="1">
              <a:buNone/>
            </a:pP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en-US" altLang="zh-TW" dirty="0" smtClean="0"/>
          </a:p>
          <a:p>
            <a:pPr>
              <a:buNone/>
            </a:pPr>
            <a:endParaRPr lang="en-US" altLang="zh-TW" sz="24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8</a:t>
            </a:fld>
            <a:endParaRPr lang="zh-TW" altLang="en-US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aphicFrame>
        <p:nvGraphicFramePr>
          <p:cNvPr id="104450" name="Object 2"/>
          <p:cNvGraphicFramePr>
            <a:graphicFrameLocks noChangeAspect="1"/>
          </p:cNvGraphicFramePr>
          <p:nvPr/>
        </p:nvGraphicFramePr>
        <p:xfrm>
          <a:off x="3500430" y="2143116"/>
          <a:ext cx="277813" cy="301320"/>
        </p:xfrm>
        <a:graphic>
          <a:graphicData uri="http://schemas.openxmlformats.org/presentationml/2006/ole">
            <p:oleObj spid="_x0000_s206850" name="方程式" r:id="rId3" imgW="152280" imgH="164880" progId="Equation.3">
              <p:embed/>
            </p:oleObj>
          </a:graphicData>
        </a:graphic>
      </p:graphicFrame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aphicFrame>
        <p:nvGraphicFramePr>
          <p:cNvPr id="104467" name="Object 19"/>
          <p:cNvGraphicFramePr>
            <a:graphicFrameLocks noChangeAspect="1"/>
          </p:cNvGraphicFramePr>
          <p:nvPr/>
        </p:nvGraphicFramePr>
        <p:xfrm>
          <a:off x="7332684" y="2571744"/>
          <a:ext cx="360872" cy="357190"/>
        </p:xfrm>
        <a:graphic>
          <a:graphicData uri="http://schemas.openxmlformats.org/presentationml/2006/ole">
            <p:oleObj spid="_x0000_s206851" name="方程式" r:id="rId4" imgW="228600" imgH="228600" progId="Equation.3">
              <p:embed/>
            </p:oleObj>
          </a:graphicData>
        </a:graphic>
      </p:graphicFrame>
      <p:graphicFrame>
        <p:nvGraphicFramePr>
          <p:cNvPr id="104468" name="Object 20"/>
          <p:cNvGraphicFramePr>
            <a:graphicFrameLocks noChangeAspect="1"/>
          </p:cNvGraphicFramePr>
          <p:nvPr/>
        </p:nvGraphicFramePr>
        <p:xfrm>
          <a:off x="2000232" y="3470359"/>
          <a:ext cx="428628" cy="387269"/>
        </p:xfrm>
        <a:graphic>
          <a:graphicData uri="http://schemas.openxmlformats.org/presentationml/2006/ole">
            <p:oleObj spid="_x0000_s206852" name="方程式" r:id="rId5" imgW="266400" imgH="241200" progId="Equation.3">
              <p:embed/>
            </p:oleObj>
          </a:graphicData>
        </a:graphic>
      </p:graphicFrame>
      <p:graphicFrame>
        <p:nvGraphicFramePr>
          <p:cNvPr id="104471" name="Object 23"/>
          <p:cNvGraphicFramePr>
            <a:graphicFrameLocks noChangeAspect="1"/>
          </p:cNvGraphicFramePr>
          <p:nvPr/>
        </p:nvGraphicFramePr>
        <p:xfrm>
          <a:off x="2089135" y="4572010"/>
          <a:ext cx="339725" cy="357188"/>
        </p:xfrm>
        <a:graphic>
          <a:graphicData uri="http://schemas.openxmlformats.org/presentationml/2006/ole">
            <p:oleObj spid="_x0000_s206853" name="方程式" r:id="rId6" imgW="253800" imgH="266400" progId="Equation.3">
              <p:embed/>
            </p:oleObj>
          </a:graphicData>
        </a:graphic>
      </p:graphicFrame>
      <p:graphicFrame>
        <p:nvGraphicFramePr>
          <p:cNvPr id="104472" name="Object 24"/>
          <p:cNvGraphicFramePr>
            <a:graphicFrameLocks noChangeAspect="1"/>
          </p:cNvGraphicFramePr>
          <p:nvPr/>
        </p:nvGraphicFramePr>
        <p:xfrm>
          <a:off x="2627301" y="4573598"/>
          <a:ext cx="373063" cy="355600"/>
        </p:xfrm>
        <a:graphic>
          <a:graphicData uri="http://schemas.openxmlformats.org/presentationml/2006/ole">
            <p:oleObj spid="_x0000_s206854" name="方程式" r:id="rId7" imgW="279360" imgH="266400" progId="Equation.3">
              <p:embed/>
            </p:oleObj>
          </a:graphicData>
        </a:graphic>
      </p:graphicFrame>
      <p:graphicFrame>
        <p:nvGraphicFramePr>
          <p:cNvPr id="104473" name="Object 25"/>
          <p:cNvGraphicFramePr>
            <a:graphicFrameLocks noChangeAspect="1"/>
          </p:cNvGraphicFramePr>
          <p:nvPr/>
        </p:nvGraphicFramePr>
        <p:xfrm>
          <a:off x="2089135" y="4929200"/>
          <a:ext cx="339725" cy="357188"/>
        </p:xfrm>
        <a:graphic>
          <a:graphicData uri="http://schemas.openxmlformats.org/presentationml/2006/ole">
            <p:oleObj spid="_x0000_s206855" name="方程式" r:id="rId8" imgW="253800" imgH="266400" progId="Equation.3">
              <p:embed/>
            </p:oleObj>
          </a:graphicData>
        </a:graphic>
      </p:graphicFrame>
      <p:graphicFrame>
        <p:nvGraphicFramePr>
          <p:cNvPr id="104474" name="Object 26"/>
          <p:cNvGraphicFramePr>
            <a:graphicFrameLocks noChangeAspect="1"/>
          </p:cNvGraphicFramePr>
          <p:nvPr/>
        </p:nvGraphicFramePr>
        <p:xfrm>
          <a:off x="2627297" y="4930788"/>
          <a:ext cx="373063" cy="355600"/>
        </p:xfrm>
        <a:graphic>
          <a:graphicData uri="http://schemas.openxmlformats.org/presentationml/2006/ole">
            <p:oleObj spid="_x0000_s206856" name="方程式" r:id="rId9" imgW="279360" imgH="266400" progId="Equation.3">
              <p:embed/>
            </p:oleObj>
          </a:graphicData>
        </a:graphic>
      </p:graphicFrame>
      <p:graphicFrame>
        <p:nvGraphicFramePr>
          <p:cNvPr id="104475" name="Object 27"/>
          <p:cNvGraphicFramePr>
            <a:graphicFrameLocks noChangeAspect="1"/>
          </p:cNvGraphicFramePr>
          <p:nvPr/>
        </p:nvGraphicFramePr>
        <p:xfrm>
          <a:off x="2097091" y="5286388"/>
          <a:ext cx="323850" cy="339725"/>
        </p:xfrm>
        <a:graphic>
          <a:graphicData uri="http://schemas.openxmlformats.org/presentationml/2006/ole">
            <p:oleObj spid="_x0000_s206857" name="方程式" r:id="rId10" imgW="241200" imgH="253800" progId="Equation.3">
              <p:embed/>
            </p:oleObj>
          </a:graphicData>
        </a:graphic>
      </p:graphicFrame>
      <p:graphicFrame>
        <p:nvGraphicFramePr>
          <p:cNvPr id="104476" name="Object 28"/>
          <p:cNvGraphicFramePr>
            <a:graphicFrameLocks noChangeAspect="1"/>
          </p:cNvGraphicFramePr>
          <p:nvPr/>
        </p:nvGraphicFramePr>
        <p:xfrm>
          <a:off x="2635254" y="5286388"/>
          <a:ext cx="357187" cy="338137"/>
        </p:xfrm>
        <a:graphic>
          <a:graphicData uri="http://schemas.openxmlformats.org/presentationml/2006/ole">
            <p:oleObj spid="_x0000_s206858" name="方程式" r:id="rId11" imgW="266400" imgH="253800" progId="Equation.3">
              <p:embed/>
            </p:oleObj>
          </a:graphicData>
        </a:graphic>
      </p:graphicFrame>
      <p:graphicFrame>
        <p:nvGraphicFramePr>
          <p:cNvPr id="104477" name="Object 29"/>
          <p:cNvGraphicFramePr>
            <a:graphicFrameLocks noChangeAspect="1"/>
          </p:cNvGraphicFramePr>
          <p:nvPr/>
        </p:nvGraphicFramePr>
        <p:xfrm>
          <a:off x="3968750" y="2071678"/>
          <a:ext cx="531812" cy="441325"/>
        </p:xfrm>
        <a:graphic>
          <a:graphicData uri="http://schemas.openxmlformats.org/presentationml/2006/ole">
            <p:oleObj spid="_x0000_s206859" name="方程式" r:id="rId12" imgW="291960" imgH="241200" progId="Equation.3">
              <p:embed/>
            </p:oleObj>
          </a:graphicData>
        </a:graphic>
      </p:graphicFrame>
      <p:graphicFrame>
        <p:nvGraphicFramePr>
          <p:cNvPr id="104478" name="Object 30"/>
          <p:cNvGraphicFramePr>
            <a:graphicFrameLocks noChangeAspect="1"/>
          </p:cNvGraphicFramePr>
          <p:nvPr/>
        </p:nvGraphicFramePr>
        <p:xfrm>
          <a:off x="4643438" y="2071688"/>
          <a:ext cx="646112" cy="441325"/>
        </p:xfrm>
        <a:graphic>
          <a:graphicData uri="http://schemas.openxmlformats.org/presentationml/2006/ole">
            <p:oleObj spid="_x0000_s206860" name="方程式" r:id="rId13" imgW="355320" imgH="241200" progId="Equation.3">
              <p:embed/>
            </p:oleObj>
          </a:graphicData>
        </a:graphic>
      </p:graphicFrame>
      <p:graphicFrame>
        <p:nvGraphicFramePr>
          <p:cNvPr id="104479" name="Object 31"/>
          <p:cNvGraphicFramePr>
            <a:graphicFrameLocks noChangeAspect="1"/>
          </p:cNvGraphicFramePr>
          <p:nvPr/>
        </p:nvGraphicFramePr>
        <p:xfrm>
          <a:off x="5429256" y="2071688"/>
          <a:ext cx="738188" cy="441325"/>
        </p:xfrm>
        <a:graphic>
          <a:graphicData uri="http://schemas.openxmlformats.org/presentationml/2006/ole">
            <p:oleObj spid="_x0000_s206861" name="方程式" r:id="rId14" imgW="406080" imgH="241200" progId="Equation.3">
              <p:embed/>
            </p:oleObj>
          </a:graphicData>
        </a:graphic>
      </p:graphicFrame>
      <p:graphicFrame>
        <p:nvGraphicFramePr>
          <p:cNvPr id="104480" name="Object 32"/>
          <p:cNvGraphicFramePr>
            <a:graphicFrameLocks noChangeAspect="1"/>
          </p:cNvGraphicFramePr>
          <p:nvPr/>
        </p:nvGraphicFramePr>
        <p:xfrm>
          <a:off x="6286512" y="2071688"/>
          <a:ext cx="506412" cy="441325"/>
        </p:xfrm>
        <a:graphic>
          <a:graphicData uri="http://schemas.openxmlformats.org/presentationml/2006/ole">
            <p:oleObj spid="_x0000_s206862" name="方程式" r:id="rId15" imgW="279360" imgH="241200" progId="Equation.3">
              <p:embed/>
            </p:oleObj>
          </a:graphicData>
        </a:graphic>
      </p:graphicFrame>
      <p:graphicFrame>
        <p:nvGraphicFramePr>
          <p:cNvPr id="104481" name="Object 33"/>
          <p:cNvGraphicFramePr>
            <a:graphicFrameLocks noChangeAspect="1"/>
          </p:cNvGraphicFramePr>
          <p:nvPr/>
        </p:nvGraphicFramePr>
        <p:xfrm>
          <a:off x="6923107" y="2071678"/>
          <a:ext cx="506413" cy="441325"/>
        </p:xfrm>
        <a:graphic>
          <a:graphicData uri="http://schemas.openxmlformats.org/presentationml/2006/ole">
            <p:oleObj spid="_x0000_s206863" name="方程式" r:id="rId16" imgW="279360" imgH="241200" progId="Equation.3">
              <p:embed/>
            </p:oleObj>
          </a:graphicData>
        </a:graphic>
      </p:graphicFrame>
      <p:graphicFrame>
        <p:nvGraphicFramePr>
          <p:cNvPr id="104482" name="Object 34"/>
          <p:cNvGraphicFramePr>
            <a:graphicFrameLocks noChangeAspect="1"/>
          </p:cNvGraphicFramePr>
          <p:nvPr/>
        </p:nvGraphicFramePr>
        <p:xfrm>
          <a:off x="7500958" y="2082800"/>
          <a:ext cx="484187" cy="419100"/>
        </p:xfrm>
        <a:graphic>
          <a:graphicData uri="http://schemas.openxmlformats.org/presentationml/2006/ole">
            <p:oleObj spid="_x0000_s206864" name="方程式" r:id="rId17" imgW="266400" imgH="228600" progId="Equation.3">
              <p:embed/>
            </p:oleObj>
          </a:graphicData>
        </a:graphic>
      </p:graphicFrame>
      <p:graphicFrame>
        <p:nvGraphicFramePr>
          <p:cNvPr id="104483" name="Object 35"/>
          <p:cNvGraphicFramePr>
            <a:graphicFrameLocks noChangeAspect="1"/>
          </p:cNvGraphicFramePr>
          <p:nvPr/>
        </p:nvGraphicFramePr>
        <p:xfrm>
          <a:off x="1247838" y="2550475"/>
          <a:ext cx="576262" cy="419100"/>
        </p:xfrm>
        <a:graphic>
          <a:graphicData uri="http://schemas.openxmlformats.org/presentationml/2006/ole">
            <p:oleObj spid="_x0000_s206865" name="方程式" r:id="rId18" imgW="317160" imgH="228600" progId="Equation.3">
              <p:embed/>
            </p:oleObj>
          </a:graphicData>
        </a:graphic>
      </p:graphicFrame>
      <p:graphicFrame>
        <p:nvGraphicFramePr>
          <p:cNvPr id="104484" name="Object 36"/>
          <p:cNvGraphicFramePr>
            <a:graphicFrameLocks noChangeAspect="1"/>
          </p:cNvGraphicFramePr>
          <p:nvPr/>
        </p:nvGraphicFramePr>
        <p:xfrm>
          <a:off x="1930361" y="2552823"/>
          <a:ext cx="576263" cy="419100"/>
        </p:xfrm>
        <a:graphic>
          <a:graphicData uri="http://schemas.openxmlformats.org/presentationml/2006/ole">
            <p:oleObj spid="_x0000_s206866" name="方程式" r:id="rId19" imgW="317160" imgH="228600" progId="Equation.3">
              <p:embed/>
            </p:oleObj>
          </a:graphicData>
        </a:graphic>
      </p:graphicFrame>
      <p:graphicFrame>
        <p:nvGraphicFramePr>
          <p:cNvPr id="104485" name="Object 37"/>
          <p:cNvGraphicFramePr>
            <a:graphicFrameLocks noChangeAspect="1"/>
          </p:cNvGraphicFramePr>
          <p:nvPr/>
        </p:nvGraphicFramePr>
        <p:xfrm>
          <a:off x="2643174" y="2530475"/>
          <a:ext cx="460375" cy="442913"/>
        </p:xfrm>
        <a:graphic>
          <a:graphicData uri="http://schemas.openxmlformats.org/presentationml/2006/ole">
            <p:oleObj spid="_x0000_s206867" name="方程式" r:id="rId20" imgW="253800" imgH="241200" progId="Equation.3">
              <p:embed/>
            </p:oleObj>
          </a:graphicData>
        </a:graphic>
      </p:graphicFrame>
      <p:graphicFrame>
        <p:nvGraphicFramePr>
          <p:cNvPr id="104486" name="Object 38"/>
          <p:cNvGraphicFramePr>
            <a:graphicFrameLocks noChangeAspect="1"/>
          </p:cNvGraphicFramePr>
          <p:nvPr/>
        </p:nvGraphicFramePr>
        <p:xfrm>
          <a:off x="3286116" y="2524074"/>
          <a:ext cx="460375" cy="442913"/>
        </p:xfrm>
        <a:graphic>
          <a:graphicData uri="http://schemas.openxmlformats.org/presentationml/2006/ole">
            <p:oleObj spid="_x0000_s206868" name="方程式" r:id="rId21" imgW="253800" imgH="241200" progId="Equation.3">
              <p:embed/>
            </p:oleObj>
          </a:graphicData>
        </a:graphic>
      </p:graphicFrame>
      <p:graphicFrame>
        <p:nvGraphicFramePr>
          <p:cNvPr id="104487" name="Object 39"/>
          <p:cNvGraphicFramePr>
            <a:graphicFrameLocks noChangeAspect="1"/>
          </p:cNvGraphicFramePr>
          <p:nvPr/>
        </p:nvGraphicFramePr>
        <p:xfrm>
          <a:off x="4286248" y="2538413"/>
          <a:ext cx="436563" cy="420687"/>
        </p:xfrm>
        <a:graphic>
          <a:graphicData uri="http://schemas.openxmlformats.org/presentationml/2006/ole">
            <p:oleObj spid="_x0000_s206869" name="方程式" r:id="rId22" imgW="241200" imgH="228600" progId="Equation.3">
              <p:embed/>
            </p:oleObj>
          </a:graphicData>
        </a:graphic>
      </p:graphicFrame>
      <p:graphicFrame>
        <p:nvGraphicFramePr>
          <p:cNvPr id="104488" name="Object 40"/>
          <p:cNvGraphicFramePr>
            <a:graphicFrameLocks noChangeAspect="1"/>
          </p:cNvGraphicFramePr>
          <p:nvPr/>
        </p:nvGraphicFramePr>
        <p:xfrm>
          <a:off x="2571739" y="3470278"/>
          <a:ext cx="428625" cy="387350"/>
        </p:xfrm>
        <a:graphic>
          <a:graphicData uri="http://schemas.openxmlformats.org/presentationml/2006/ole">
            <p:oleObj spid="_x0000_s206870" name="方程式" r:id="rId23" imgW="266400" imgH="241200" progId="Equation.3">
              <p:embed/>
            </p:oleObj>
          </a:graphicData>
        </a:graphic>
      </p:graphicFrame>
      <p:graphicFrame>
        <p:nvGraphicFramePr>
          <p:cNvPr id="104489" name="Object 41"/>
          <p:cNvGraphicFramePr>
            <a:graphicFrameLocks noChangeAspect="1"/>
          </p:cNvGraphicFramePr>
          <p:nvPr/>
        </p:nvGraphicFramePr>
        <p:xfrm>
          <a:off x="3449633" y="3479801"/>
          <a:ext cx="407987" cy="366712"/>
        </p:xfrm>
        <a:graphic>
          <a:graphicData uri="http://schemas.openxmlformats.org/presentationml/2006/ole">
            <p:oleObj spid="_x0000_s206871" name="方程式" r:id="rId24" imgW="2538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/>
          <p:cNvSpPr/>
          <p:nvPr/>
        </p:nvSpPr>
        <p:spPr>
          <a:xfrm>
            <a:off x="714348" y="2000240"/>
            <a:ext cx="7715304" cy="378621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zh-TW" altLang="en-US" sz="160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55" name="肘形接點 54"/>
          <p:cNvCxnSpPr/>
          <p:nvPr/>
        </p:nvCxnSpPr>
        <p:spPr>
          <a:xfrm flipV="1">
            <a:off x="714348" y="3000372"/>
            <a:ext cx="7715304" cy="857256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文字方塊 197"/>
          <p:cNvSpPr txBox="1"/>
          <p:nvPr/>
        </p:nvSpPr>
        <p:spPr>
          <a:xfrm>
            <a:off x="6072198" y="6500834"/>
            <a:ext cx="85725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200" dirty="0" smtClean="0"/>
              <a:t>Data</a:t>
            </a:r>
            <a:endParaRPr lang="zh-TW" altLang="en-US" sz="12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39784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cs typeface="Times New Roman" pitchFamily="18" charset="0"/>
              </a:rPr>
              <a:t>Time-and-Energy Aware Ternary Decision (TETD)</a:t>
            </a:r>
            <a:endParaRPr lang="zh-TW" altLang="en-US" sz="1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9</a:t>
            </a:fld>
            <a:endParaRPr lang="zh-TW" altLang="en-US"/>
          </a:p>
        </p:txBody>
      </p:sp>
      <p:sp>
        <p:nvSpPr>
          <p:cNvPr id="44" name="矩形 43"/>
          <p:cNvSpPr/>
          <p:nvPr/>
        </p:nvSpPr>
        <p:spPr>
          <a:xfrm>
            <a:off x="6445236" y="2357430"/>
            <a:ext cx="1698664" cy="36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Collect Factors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440708" y="3354752"/>
            <a:ext cx="1703192" cy="36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Build Cost Functions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424200" y="4143380"/>
            <a:ext cx="2002528" cy="36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Execute Module A on CPU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071934" y="5069264"/>
            <a:ext cx="2140452" cy="36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Offload Module A Execution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426464" y="5069264"/>
            <a:ext cx="1998000" cy="36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Get Computation Result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1" name="直線單箭頭接點 90"/>
          <p:cNvCxnSpPr>
            <a:stCxn id="44" idx="2"/>
            <a:endCxn id="45" idx="0"/>
          </p:cNvCxnSpPr>
          <p:nvPr/>
        </p:nvCxnSpPr>
        <p:spPr>
          <a:xfrm rot="5400000">
            <a:off x="6974775" y="3034959"/>
            <a:ext cx="637322" cy="22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單箭頭接點 92"/>
          <p:cNvCxnSpPr>
            <a:stCxn id="45" idx="2"/>
            <a:endCxn id="76" idx="0"/>
          </p:cNvCxnSpPr>
          <p:nvPr/>
        </p:nvCxnSpPr>
        <p:spPr>
          <a:xfrm rot="16200000" flipH="1">
            <a:off x="7150560" y="3856496"/>
            <a:ext cx="285752" cy="22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單箭頭接點 97"/>
          <p:cNvCxnSpPr>
            <a:stCxn id="262" idx="2"/>
            <a:endCxn id="53" idx="0"/>
          </p:cNvCxnSpPr>
          <p:nvPr/>
        </p:nvCxnSpPr>
        <p:spPr>
          <a:xfrm rot="5400000">
            <a:off x="4893992" y="4820176"/>
            <a:ext cx="497256" cy="9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單箭頭接點 100"/>
          <p:cNvCxnSpPr>
            <a:stCxn id="262" idx="1"/>
            <a:endCxn id="47" idx="3"/>
          </p:cNvCxnSpPr>
          <p:nvPr/>
        </p:nvCxnSpPr>
        <p:spPr>
          <a:xfrm rot="10800000" flipV="1">
            <a:off x="3426728" y="4321974"/>
            <a:ext cx="861360" cy="140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單箭頭接點 105"/>
          <p:cNvCxnSpPr>
            <a:stCxn id="47" idx="2"/>
            <a:endCxn id="54" idx="0"/>
          </p:cNvCxnSpPr>
          <p:nvPr/>
        </p:nvCxnSpPr>
        <p:spPr>
          <a:xfrm rot="5400000">
            <a:off x="2142522" y="4786322"/>
            <a:ext cx="565884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單箭頭接點 108"/>
          <p:cNvCxnSpPr>
            <a:stCxn id="53" idx="1"/>
            <a:endCxn id="54" idx="3"/>
          </p:cNvCxnSpPr>
          <p:nvPr/>
        </p:nvCxnSpPr>
        <p:spPr>
          <a:xfrm rot="10800000">
            <a:off x="3424464" y="5249264"/>
            <a:ext cx="647470" cy="158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文字方塊 109"/>
          <p:cNvSpPr txBox="1"/>
          <p:nvPr/>
        </p:nvSpPr>
        <p:spPr>
          <a:xfrm>
            <a:off x="4783626" y="4621421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i="1" dirty="0" smtClean="0">
                <a:latin typeface="Times New Roman" pitchFamily="18" charset="0"/>
                <a:cs typeface="Times New Roman" pitchFamily="18" charset="0"/>
              </a:rPr>
              <a:t>yes</a:t>
            </a:r>
            <a:endParaRPr lang="zh-TW" alt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文字方塊 110"/>
          <p:cNvSpPr txBox="1"/>
          <p:nvPr/>
        </p:nvSpPr>
        <p:spPr>
          <a:xfrm>
            <a:off x="3714744" y="4049917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i="1" dirty="0" smtClean="0">
                <a:latin typeface="Times New Roman" pitchFamily="18" charset="0"/>
                <a:cs typeface="Times New Roman" pitchFamily="18" charset="0"/>
              </a:rPr>
              <a:t>no</a:t>
            </a:r>
            <a:endParaRPr lang="zh-TW" alt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菱形 111"/>
          <p:cNvSpPr/>
          <p:nvPr/>
        </p:nvSpPr>
        <p:spPr>
          <a:xfrm>
            <a:off x="1281324" y="2285992"/>
            <a:ext cx="2290544" cy="500066"/>
          </a:xfrm>
          <a:prstGeom prst="diamond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200" i="1" dirty="0" smtClean="0">
                <a:latin typeface="Times New Roman" pitchFamily="18" charset="0"/>
                <a:cs typeface="Times New Roman" pitchFamily="18" charset="0"/>
              </a:rPr>
              <a:t>Factor table exists ?</a:t>
            </a:r>
            <a:endParaRPr lang="zh-TW" alt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6" name="直線單箭頭接點 135"/>
          <p:cNvCxnSpPr>
            <a:stCxn id="112" idx="3"/>
            <a:endCxn id="44" idx="1"/>
          </p:cNvCxnSpPr>
          <p:nvPr/>
        </p:nvCxnSpPr>
        <p:spPr>
          <a:xfrm>
            <a:off x="3571868" y="2536025"/>
            <a:ext cx="2873368" cy="140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文字方塊 145"/>
          <p:cNvSpPr txBox="1"/>
          <p:nvPr/>
        </p:nvSpPr>
        <p:spPr>
          <a:xfrm>
            <a:off x="4857752" y="2263967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i="1" dirty="0" smtClean="0">
                <a:latin typeface="Times New Roman" pitchFamily="18" charset="0"/>
                <a:cs typeface="Times New Roman" pitchFamily="18" charset="0"/>
              </a:rPr>
              <a:t>yes</a:t>
            </a:r>
            <a:endParaRPr lang="zh-TW" alt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7" name="文字方塊 146"/>
          <p:cNvSpPr txBox="1"/>
          <p:nvPr/>
        </p:nvSpPr>
        <p:spPr>
          <a:xfrm>
            <a:off x="2067142" y="2786058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i="1" dirty="0" smtClean="0">
                <a:latin typeface="Times New Roman" pitchFamily="18" charset="0"/>
                <a:cs typeface="Times New Roman" pitchFamily="18" charset="0"/>
              </a:rPr>
              <a:t>no</a:t>
            </a:r>
            <a:endParaRPr lang="zh-TW" alt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7" name="摺角紙張 156"/>
          <p:cNvSpPr/>
          <p:nvPr/>
        </p:nvSpPr>
        <p:spPr>
          <a:xfrm>
            <a:off x="6568871" y="1142984"/>
            <a:ext cx="1449130" cy="500066"/>
          </a:xfrm>
          <a:prstGeom prst="foldedCorner">
            <a:avLst>
              <a:gd name="adj" fmla="val 5000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252000" bIns="0" rtlCol="0" anchor="ctr"/>
          <a:lstStyle/>
          <a:p>
            <a:pPr algn="ctr"/>
            <a:r>
              <a:rPr lang="en-US" altLang="zh-TW" sz="1400" dirty="0" smtClean="0"/>
              <a:t>Factors table.xml</a:t>
            </a:r>
            <a:endParaRPr lang="zh-TW" altLang="en-US" sz="1400" dirty="0"/>
          </a:p>
        </p:txBody>
      </p:sp>
      <p:cxnSp>
        <p:nvCxnSpPr>
          <p:cNvPr id="159" name="圖案 158"/>
          <p:cNvCxnSpPr>
            <a:stCxn id="157" idx="2"/>
            <a:endCxn id="44" idx="0"/>
          </p:cNvCxnSpPr>
          <p:nvPr/>
        </p:nvCxnSpPr>
        <p:spPr>
          <a:xfrm rot="16200000" flipH="1">
            <a:off x="6936812" y="1999674"/>
            <a:ext cx="714380" cy="113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3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文字方塊 163"/>
          <p:cNvSpPr txBox="1"/>
          <p:nvPr/>
        </p:nvSpPr>
        <p:spPr>
          <a:xfrm>
            <a:off x="6643702" y="1643050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Import</a:t>
            </a:r>
            <a:endParaRPr lang="zh-TW" altLang="en-US" sz="1400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7" name="文字方塊 166"/>
          <p:cNvSpPr txBox="1"/>
          <p:nvPr/>
        </p:nvSpPr>
        <p:spPr>
          <a:xfrm>
            <a:off x="7786710" y="1643050"/>
            <a:ext cx="928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Update</a:t>
            </a:r>
            <a:endParaRPr lang="zh-TW" altLang="en-US" sz="1400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445236" y="4000504"/>
            <a:ext cx="1698664" cy="36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Make Decision</a:t>
            </a:r>
            <a:endParaRPr lang="zh-TW" altLang="en-U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426464" y="3143248"/>
            <a:ext cx="1998000" cy="57150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Create Factor Table</a:t>
            </a:r>
          </a:p>
          <a:p>
            <a:pPr algn="ctr"/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(fill in static factors)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直線單箭頭接點 40"/>
          <p:cNvCxnSpPr>
            <a:stCxn id="112" idx="2"/>
            <a:endCxn id="39" idx="0"/>
          </p:cNvCxnSpPr>
          <p:nvPr/>
        </p:nvCxnSpPr>
        <p:spPr>
          <a:xfrm rot="5400000">
            <a:off x="2247435" y="2964087"/>
            <a:ext cx="357190" cy="11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單箭頭接點 47"/>
          <p:cNvCxnSpPr>
            <a:stCxn id="39" idx="2"/>
            <a:endCxn id="47" idx="0"/>
          </p:cNvCxnSpPr>
          <p:nvPr/>
        </p:nvCxnSpPr>
        <p:spPr>
          <a:xfrm rot="5400000">
            <a:off x="2211150" y="3929066"/>
            <a:ext cx="428628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肘形接點 55"/>
          <p:cNvCxnSpPr>
            <a:stCxn id="39" idx="1"/>
            <a:endCxn id="157" idx="1"/>
          </p:cNvCxnSpPr>
          <p:nvPr/>
        </p:nvCxnSpPr>
        <p:spPr>
          <a:xfrm rot="10800000" flipH="1">
            <a:off x="1426463" y="1393018"/>
            <a:ext cx="5142407" cy="2035983"/>
          </a:xfrm>
          <a:prstGeom prst="bentConnector3">
            <a:avLst>
              <a:gd name="adj1" fmla="val -16030"/>
            </a:avLst>
          </a:prstGeom>
          <a:ln w="38100">
            <a:solidFill>
              <a:schemeClr val="accent3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0" name="文字方塊 99"/>
          <p:cNvSpPr txBox="1"/>
          <p:nvPr/>
        </p:nvSpPr>
        <p:spPr>
          <a:xfrm>
            <a:off x="4786314" y="1357298"/>
            <a:ext cx="857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endParaRPr lang="zh-TW" altLang="en-US" sz="1400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圓角矩形 39"/>
          <p:cNvSpPr/>
          <p:nvPr/>
        </p:nvSpPr>
        <p:spPr>
          <a:xfrm>
            <a:off x="1569499" y="1571612"/>
            <a:ext cx="1718722" cy="285752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Start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直線單箭頭接點 41"/>
          <p:cNvCxnSpPr>
            <a:stCxn id="40" idx="2"/>
            <a:endCxn id="112" idx="0"/>
          </p:cNvCxnSpPr>
          <p:nvPr/>
        </p:nvCxnSpPr>
        <p:spPr>
          <a:xfrm rot="5400000">
            <a:off x="2213414" y="2070546"/>
            <a:ext cx="428628" cy="22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肘形接點 55"/>
          <p:cNvCxnSpPr>
            <a:endCxn id="157" idx="3"/>
          </p:cNvCxnSpPr>
          <p:nvPr/>
        </p:nvCxnSpPr>
        <p:spPr>
          <a:xfrm flipV="1">
            <a:off x="2643174" y="1393017"/>
            <a:ext cx="5374827" cy="4464875"/>
          </a:xfrm>
          <a:prstGeom prst="bentConnector3">
            <a:avLst>
              <a:gd name="adj1" fmla="val 109556"/>
            </a:avLst>
          </a:prstGeom>
          <a:ln w="38100">
            <a:solidFill>
              <a:schemeClr val="accent3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1" name="甜甜圈 180"/>
          <p:cNvSpPr/>
          <p:nvPr/>
        </p:nvSpPr>
        <p:spPr>
          <a:xfrm>
            <a:off x="2281456" y="6215082"/>
            <a:ext cx="285752" cy="285752"/>
          </a:xfrm>
          <a:prstGeom prst="don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cxnSp>
        <p:nvCxnSpPr>
          <p:cNvPr id="182" name="直線單箭頭接點 181"/>
          <p:cNvCxnSpPr>
            <a:stCxn id="54" idx="2"/>
            <a:endCxn id="181" idx="0"/>
          </p:cNvCxnSpPr>
          <p:nvPr/>
        </p:nvCxnSpPr>
        <p:spPr>
          <a:xfrm rot="5400000">
            <a:off x="2031989" y="5821607"/>
            <a:ext cx="785818" cy="11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文字方塊 186"/>
          <p:cNvSpPr txBox="1"/>
          <p:nvPr/>
        </p:nvSpPr>
        <p:spPr>
          <a:xfrm>
            <a:off x="2567208" y="6193057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End</a:t>
            </a:r>
            <a:endParaRPr lang="zh-TW" altLang="en-US" sz="1400" dirty="0"/>
          </a:p>
        </p:txBody>
      </p:sp>
      <p:sp>
        <p:nvSpPr>
          <p:cNvPr id="193" name="文字方塊 192"/>
          <p:cNvSpPr txBox="1"/>
          <p:nvPr/>
        </p:nvSpPr>
        <p:spPr>
          <a:xfrm>
            <a:off x="6072198" y="6215082"/>
            <a:ext cx="85725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200" dirty="0" smtClean="0"/>
              <a:t>Signal</a:t>
            </a:r>
            <a:endParaRPr lang="zh-TW" altLang="en-US" sz="1200" dirty="0"/>
          </a:p>
        </p:txBody>
      </p:sp>
      <p:cxnSp>
        <p:nvCxnSpPr>
          <p:cNvPr id="194" name="圖案 158"/>
          <p:cNvCxnSpPr/>
          <p:nvPr/>
        </p:nvCxnSpPr>
        <p:spPr>
          <a:xfrm>
            <a:off x="5572132" y="6357958"/>
            <a:ext cx="428628" cy="158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3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單箭頭接點 195"/>
          <p:cNvCxnSpPr/>
          <p:nvPr/>
        </p:nvCxnSpPr>
        <p:spPr>
          <a:xfrm flipV="1">
            <a:off x="5573720" y="6640924"/>
            <a:ext cx="427040" cy="2786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菱形 261"/>
          <p:cNvSpPr/>
          <p:nvPr/>
        </p:nvSpPr>
        <p:spPr>
          <a:xfrm>
            <a:off x="4288088" y="4071942"/>
            <a:ext cx="1709984" cy="500066"/>
          </a:xfrm>
          <a:prstGeom prst="diamond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200" i="1" dirty="0" smtClean="0">
                <a:latin typeface="Times New Roman" pitchFamily="18" charset="0"/>
                <a:cs typeface="Times New Roman" pitchFamily="18" charset="0"/>
              </a:rPr>
              <a:t>Decide to offload ?</a:t>
            </a:r>
            <a:endParaRPr lang="zh-TW" alt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9" name="圖案 58"/>
          <p:cNvCxnSpPr>
            <a:stCxn id="76" idx="2"/>
            <a:endCxn id="262" idx="0"/>
          </p:cNvCxnSpPr>
          <p:nvPr/>
        </p:nvCxnSpPr>
        <p:spPr>
          <a:xfrm rot="5400000" flipH="1">
            <a:off x="6074543" y="3140479"/>
            <a:ext cx="288562" cy="2151488"/>
          </a:xfrm>
          <a:prstGeom prst="bentConnector5">
            <a:avLst>
              <a:gd name="adj1" fmla="val -132720"/>
              <a:gd name="adj2" fmla="val 49868"/>
              <a:gd name="adj3" fmla="val 17922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>
            <a:off x="5572132" y="6072206"/>
            <a:ext cx="428628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字方塊 67"/>
          <p:cNvSpPr txBox="1"/>
          <p:nvPr/>
        </p:nvSpPr>
        <p:spPr>
          <a:xfrm>
            <a:off x="6072198" y="5929330"/>
            <a:ext cx="85725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200" dirty="0" smtClean="0"/>
              <a:t>Flow</a:t>
            </a:r>
            <a:endParaRPr lang="zh-TW" altLang="en-US" sz="1200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642910" y="2643182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Factor</a:t>
            </a:r>
          </a:p>
          <a:p>
            <a:r>
              <a:rPr lang="en-US" altLang="zh-TW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Measurement</a:t>
            </a:r>
            <a:endParaRPr lang="zh-TW" altLang="en-US" sz="14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文字方塊 60"/>
          <p:cNvSpPr txBox="1"/>
          <p:nvPr/>
        </p:nvSpPr>
        <p:spPr>
          <a:xfrm>
            <a:off x="642910" y="4548854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Ternary Decision</a:t>
            </a:r>
          </a:p>
          <a:p>
            <a:r>
              <a:rPr lang="en-US" altLang="zh-TW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Making</a:t>
            </a:r>
            <a:endParaRPr lang="zh-TW" altLang="en-US" sz="14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1" name="直線接點 80"/>
          <p:cNvCxnSpPr/>
          <p:nvPr/>
        </p:nvCxnSpPr>
        <p:spPr>
          <a:xfrm rot="5400000">
            <a:off x="2429496" y="5642626"/>
            <a:ext cx="428628" cy="1905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0" name="橢圓 49"/>
          <p:cNvSpPr/>
          <p:nvPr/>
        </p:nvSpPr>
        <p:spPr>
          <a:xfrm>
            <a:off x="6500826" y="2285992"/>
            <a:ext cx="1571636" cy="500066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2" name="橢圓 51"/>
          <p:cNvSpPr/>
          <p:nvPr/>
        </p:nvSpPr>
        <p:spPr>
          <a:xfrm>
            <a:off x="6500826" y="3286124"/>
            <a:ext cx="1571636" cy="500066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6" name="橢圓 55"/>
          <p:cNvSpPr/>
          <p:nvPr/>
        </p:nvSpPr>
        <p:spPr>
          <a:xfrm>
            <a:off x="6500826" y="3929066"/>
            <a:ext cx="1571636" cy="500066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2" grpId="0" animBg="1"/>
      <p:bldP spid="56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10342</TotalTime>
  <Words>2028</Words>
  <PresentationFormat>如螢幕大小 (4:3)</PresentationFormat>
  <Paragraphs>841</Paragraphs>
  <Slides>42</Slides>
  <Notes>1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42</vt:i4>
      </vt:variant>
    </vt:vector>
  </HeadingPairs>
  <TitlesOfParts>
    <vt:vector size="44" baseType="lpstr">
      <vt:lpstr>Office 佈景主題</vt:lpstr>
      <vt:lpstr>方程式</vt:lpstr>
      <vt:lpstr>Master Thesis  Time-and-Energy Aware Computation Offloading in Handheld Devices to Coprocessors and Clouds </vt:lpstr>
      <vt:lpstr>Outline</vt:lpstr>
      <vt:lpstr>Motivations</vt:lpstr>
      <vt:lpstr>Motivations</vt:lpstr>
      <vt:lpstr>Related Works</vt:lpstr>
      <vt:lpstr>Factors in System</vt:lpstr>
      <vt:lpstr>Decision Factors</vt:lpstr>
      <vt:lpstr>Problem Statement</vt:lpstr>
      <vt:lpstr>Time-and-Energy Aware Ternary Decision (TETD)</vt:lpstr>
      <vt:lpstr>TETD – Collect Factors</vt:lpstr>
      <vt:lpstr>TETD – Build Cost Functions</vt:lpstr>
      <vt:lpstr>TETD – Make Decision</vt:lpstr>
      <vt:lpstr>TETD – Make Decision Pseudo Code</vt:lpstr>
      <vt:lpstr>Collect Factors – Factor Table</vt:lpstr>
      <vt:lpstr>Collect Factors – Wireless Bandwidth (1/2)</vt:lpstr>
      <vt:lpstr>Collect Factors – Wireless Bandwidth (2/2)</vt:lpstr>
      <vt:lpstr>Collect Factors – Component Speed</vt:lpstr>
      <vt:lpstr>Collect Factors – Computation Time:  tcomp</vt:lpstr>
      <vt:lpstr>Collect Factors – Power (1/2)</vt:lpstr>
      <vt:lpstr>Collect Factors – Power (2/2)</vt:lpstr>
      <vt:lpstr>Example of Building Cost Functions</vt:lpstr>
      <vt:lpstr>Example of Making Decision</vt:lpstr>
      <vt:lpstr>Experiment and Evaluation</vt:lpstr>
      <vt:lpstr>Overview of Testbed</vt:lpstr>
      <vt:lpstr>Evaluation of Decision Framework</vt:lpstr>
      <vt:lpstr>Dive into Collect Factors</vt:lpstr>
      <vt:lpstr>Case Study: Matrix Multiplication</vt:lpstr>
      <vt:lpstr>Computation Offloading</vt:lpstr>
      <vt:lpstr>Execution Time on Nexus One</vt:lpstr>
      <vt:lpstr>Energy Consumption on Nexus One</vt:lpstr>
      <vt:lpstr>Estimation Accuracy (1/2)</vt:lpstr>
      <vt:lpstr>Estimation Accuracy (2/2)</vt:lpstr>
      <vt:lpstr>Decision Accuracy (1/3)</vt:lpstr>
      <vt:lpstr>Decision Accuracy (2/3)</vt:lpstr>
      <vt:lpstr>Decision Accuracy (3/3)</vt:lpstr>
      <vt:lpstr>Matrix Computation Decision Overhead</vt:lpstr>
      <vt:lpstr>Case Study: Virus Scanning</vt:lpstr>
      <vt:lpstr>Evaluate clamAV on Nexus One</vt:lpstr>
      <vt:lpstr>Conclusions and Future Works</vt:lpstr>
      <vt:lpstr>References (1/2)</vt:lpstr>
      <vt:lpstr>References (2/2)</vt:lpstr>
      <vt:lpstr>投影片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M.S. Thesis Proposal</dc:title>
  <dc:creator>jacob</dc:creator>
  <cp:lastModifiedBy>Jacob</cp:lastModifiedBy>
  <cp:revision>2684</cp:revision>
  <dcterms:created xsi:type="dcterms:W3CDTF">2010-07-21T02:22:49Z</dcterms:created>
  <dcterms:modified xsi:type="dcterms:W3CDTF">2011-06-22T04:43:03Z</dcterms:modified>
</cp:coreProperties>
</file>